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72" r:id="rId5"/>
    <p:sldId id="281" r:id="rId6"/>
    <p:sldId id="274" r:id="rId7"/>
    <p:sldId id="275" r:id="rId8"/>
    <p:sldId id="276" r:id="rId9"/>
    <p:sldId id="273" r:id="rId10"/>
    <p:sldId id="277" r:id="rId11"/>
    <p:sldId id="278" r:id="rId12"/>
    <p:sldId id="280"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C2f+OYJAUriKJ8vEB+Lork2YQI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E10"/>
    <a:srgbClr val="0098CC"/>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CFE52-DB93-4701-8FA5-CCA0C63820D5}" v="5" dt="2021-07-01T13:24:32.172"/>
  </p1510:revLst>
</p1510:revInfo>
</file>

<file path=ppt/tableStyles.xml><?xml version="1.0" encoding="utf-8"?>
<a:tblStyleLst xmlns:a="http://schemas.openxmlformats.org/drawingml/2006/main" def="{35E19257-D4A6-4A4F-A312-9FE63D149AB7}">
  <a:tblStyle styleId="{35E19257-D4A6-4A4F-A312-9FE63D149AB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6E7"/>
          </a:solidFill>
        </a:fill>
      </a:tcStyle>
    </a:wholeTbl>
    <a:band1H>
      <a:tcTxStyle b="off" i="off"/>
      <a:tcStyle>
        <a:tcBdr/>
        <a:fill>
          <a:solidFill>
            <a:srgbClr val="F5CACD"/>
          </a:solidFill>
        </a:fill>
      </a:tcStyle>
    </a:band1H>
    <a:band2H>
      <a:tcTxStyle b="off" i="off"/>
      <a:tcStyle>
        <a:tcBdr/>
      </a:tcStyle>
    </a:band2H>
    <a:band1V>
      <a:tcTxStyle b="off" i="off"/>
      <a:tcStyle>
        <a:tcBdr/>
        <a:fill>
          <a:solidFill>
            <a:srgbClr val="F5CA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8DDF062-5928-43DD-B5B4-0562D97B017E}"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95646" autoAdjust="0"/>
  </p:normalViewPr>
  <p:slideViewPr>
    <p:cSldViewPr snapToGrid="0">
      <p:cViewPr varScale="1">
        <p:scale>
          <a:sx n="118" d="100"/>
          <a:sy n="118" d="100"/>
        </p:scale>
        <p:origin x="1328" y="192"/>
      </p:cViewPr>
      <p:guideLst>
        <p:guide pos="3840"/>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23" Type="http://customschemas.google.com/relationships/presentationmetadata" Target="metadata"/><Relationship Id="rId28"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72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83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122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550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87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64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780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p:cSld name="Cover 2">
    <p:bg>
      <p:bgPr>
        <a:solidFill>
          <a:schemeClr val="lt1"/>
        </a:solidFill>
        <a:effectLst/>
      </p:bgPr>
    </p:bg>
    <p:spTree>
      <p:nvGrpSpPr>
        <p:cNvPr id="1" name="Shape 10"/>
        <p:cNvGrpSpPr/>
        <p:nvPr/>
      </p:nvGrpSpPr>
      <p:grpSpPr>
        <a:xfrm>
          <a:off x="0" y="0"/>
          <a:ext cx="0" cy="0"/>
          <a:chOff x="0" y="0"/>
          <a:chExt cx="0" cy="0"/>
        </a:xfrm>
      </p:grpSpPr>
      <p:sp>
        <p:nvSpPr>
          <p:cNvPr id="11" name="Google Shape;11;p14"/>
          <p:cNvSpPr txBox="1">
            <a:spLocks noGrp="1"/>
          </p:cNvSpPr>
          <p:nvPr>
            <p:ph type="title"/>
          </p:nvPr>
        </p:nvSpPr>
        <p:spPr>
          <a:xfrm>
            <a:off x="407988" y="2056805"/>
            <a:ext cx="7848252" cy="153888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5000" b="1" i="0" u="none" strike="noStrike" cap="none">
                <a:solidFill>
                  <a:srgbClr val="E4003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2" name="Google Shape;12;p14"/>
          <p:cNvSpPr txBox="1">
            <a:spLocks noGrp="1"/>
          </p:cNvSpPr>
          <p:nvPr>
            <p:ph type="body" idx="1"/>
          </p:nvPr>
        </p:nvSpPr>
        <p:spPr>
          <a:xfrm>
            <a:off x="407988" y="3798888"/>
            <a:ext cx="385192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1400"/>
              </a:spcBef>
              <a:spcAft>
                <a:spcPts val="0"/>
              </a:spcAft>
              <a:buClr>
                <a:schemeClr val="accent3"/>
              </a:buClr>
              <a:buSzPts val="1800"/>
              <a:buFont typeface="Arial"/>
              <a:buNone/>
              <a:defRPr sz="1800" b="0" i="1" u="none" strike="noStrike" cap="none">
                <a:solidFill>
                  <a:schemeClr val="dk1"/>
                </a:solidFill>
                <a:latin typeface="Arial"/>
                <a:ea typeface="Arial"/>
                <a:cs typeface="Arial"/>
                <a:sym typeface="Arial"/>
              </a:defRPr>
            </a:lvl1pPr>
            <a:lvl2pPr marL="914400" marR="0" lvl="1" indent="-350519" algn="l" rtl="0">
              <a:lnSpc>
                <a:spcPct val="104166"/>
              </a:lnSpc>
              <a:spcBef>
                <a:spcPts val="240"/>
              </a:spcBef>
              <a:spcAft>
                <a:spcPts val="0"/>
              </a:spcAft>
              <a:buClr>
                <a:schemeClr val="accent3"/>
              </a:buClr>
              <a:buSzPts val="1920"/>
              <a:buFont typeface="Merriweather Sans"/>
              <a:buChar char="-"/>
              <a:defRPr sz="2400" b="0" i="0" u="none" strike="noStrike" cap="none">
                <a:solidFill>
                  <a:srgbClr val="000000"/>
                </a:solidFill>
                <a:latin typeface="Arial"/>
                <a:ea typeface="Arial"/>
                <a:cs typeface="Arial"/>
                <a:sym typeface="Arial"/>
              </a:defRPr>
            </a:lvl2pPr>
            <a:lvl3pPr marL="1371600" marR="0" lvl="2"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3pPr>
            <a:lvl4pPr marL="1828800" marR="0" lvl="3"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4pPr>
            <a:lvl5pPr marL="2286000" marR="0" lvl="4"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5pPr>
            <a:lvl6pPr marL="2743200" marR="0" lvl="5"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6pPr>
            <a:lvl7pPr marL="3200400" marR="0" lvl="6"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7pPr>
            <a:lvl8pPr marL="3657600" marR="0" lvl="7"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8pPr>
            <a:lvl9pPr marL="4114800" marR="0" lvl="8"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13" name="Google Shape;13;p14"/>
          <p:cNvPicPr preferRelativeResize="0"/>
          <p:nvPr/>
        </p:nvPicPr>
        <p:blipFill rotWithShape="1">
          <a:blip r:embed="rId2">
            <a:alphaModFix/>
          </a:blip>
          <a:srcRect/>
          <a:stretch/>
        </p:blipFill>
        <p:spPr>
          <a:xfrm>
            <a:off x="408000" y="6280725"/>
            <a:ext cx="3939375" cy="346925"/>
          </a:xfrm>
          <a:prstGeom prst="rect">
            <a:avLst/>
          </a:prstGeom>
          <a:noFill/>
          <a:ln>
            <a:noFill/>
          </a:ln>
        </p:spPr>
      </p:pic>
      <p:pic>
        <p:nvPicPr>
          <p:cNvPr id="15" name="Graphic 14">
            <a:extLst>
              <a:ext uri="{FF2B5EF4-FFF2-40B4-BE49-F238E27FC236}">
                <a16:creationId xmlns:a16="http://schemas.microsoft.com/office/drawing/2014/main" id="{1C2E9F1E-C80D-2147-A221-80351EEE86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7988" y="430213"/>
            <a:ext cx="981996" cy="603794"/>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x image">
  <p:cSld name="1 x image">
    <p:spTree>
      <p:nvGrpSpPr>
        <p:cNvPr id="1" name="Shape 15"/>
        <p:cNvGrpSpPr/>
        <p:nvPr/>
      </p:nvGrpSpPr>
      <p:grpSpPr>
        <a:xfrm>
          <a:off x="0" y="0"/>
          <a:ext cx="0" cy="0"/>
          <a:chOff x="0" y="0"/>
          <a:chExt cx="0" cy="0"/>
        </a:xfrm>
      </p:grpSpPr>
      <p:sp>
        <p:nvSpPr>
          <p:cNvPr id="16" name="Google Shape;16;p15"/>
          <p:cNvSpPr>
            <a:spLocks noGrp="1"/>
          </p:cNvSpPr>
          <p:nvPr>
            <p:ph type="pic" idx="2"/>
          </p:nvPr>
        </p:nvSpPr>
        <p:spPr>
          <a:xfrm>
            <a:off x="407988" y="1449388"/>
            <a:ext cx="11376024" cy="4987924"/>
          </a:xfrm>
          <a:prstGeom prst="rect">
            <a:avLst/>
          </a:prstGeom>
          <a:noFill/>
          <a:ln>
            <a:noFill/>
          </a:ln>
        </p:spPr>
        <p:txBody>
          <a:bodyPr spcFirstLastPara="1" wrap="square" lIns="91425" tIns="45700" rIns="91425" bIns="45700" anchor="t" anchorCtr="0">
            <a:noAutofit/>
          </a:bodyPr>
          <a:lstStyle>
            <a:lvl1pPr marR="0" lvl="0" algn="l" rtl="0">
              <a:lnSpc>
                <a:spcPct val="145000"/>
              </a:lnSpc>
              <a:spcBef>
                <a:spcPts val="100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R="0" lvl="1"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R="0" lvl="2"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R="0" lvl="3"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R="0" lvl="4"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R="0" lvl="5"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R="0" lvl="6"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R="0" lvl="7"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R="0" lvl="8"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17" name="Google Shape;17;p15"/>
          <p:cNvSpPr txBox="1">
            <a:spLocks noGrp="1"/>
          </p:cNvSpPr>
          <p:nvPr>
            <p:ph type="body" idx="1"/>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dirty="0"/>
          </a:p>
        </p:txBody>
      </p:sp>
      <p:pic>
        <p:nvPicPr>
          <p:cNvPr id="9" name="Graphic 8">
            <a:extLst>
              <a:ext uri="{FF2B5EF4-FFF2-40B4-BE49-F238E27FC236}">
                <a16:creationId xmlns:a16="http://schemas.microsoft.com/office/drawing/2014/main" id="{A182B06E-9224-314E-AC06-CA5915689E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9042" y="428202"/>
            <a:ext cx="981996" cy="603794"/>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396994" y="1490564"/>
            <a:ext cx="5039940" cy="207749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000000"/>
              </a:buClr>
              <a:buSzPts val="1400"/>
              <a:buFont typeface="Arial"/>
              <a:buNone/>
              <a:defRPr sz="5000" b="1" i="0" u="none" strike="noStrike" cap="none">
                <a:solidFill>
                  <a:srgbClr val="E4003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38" name="Google Shape;38;p20"/>
          <p:cNvSpPr txBox="1">
            <a:spLocks noGrp="1"/>
          </p:cNvSpPr>
          <p:nvPr>
            <p:ph type="body" idx="1"/>
          </p:nvPr>
        </p:nvSpPr>
        <p:spPr>
          <a:xfrm>
            <a:off x="407988" y="3798888"/>
            <a:ext cx="385192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1400"/>
              </a:spcBef>
              <a:spcAft>
                <a:spcPts val="0"/>
              </a:spcAft>
              <a:buClr>
                <a:schemeClr val="accent3"/>
              </a:buClr>
              <a:buSzPts val="1800"/>
              <a:buFont typeface="Arial"/>
              <a:buNone/>
              <a:defRPr sz="1800" b="0" i="1" u="none" strike="noStrike" cap="none">
                <a:solidFill>
                  <a:schemeClr val="dk1"/>
                </a:solidFill>
                <a:latin typeface="Arial"/>
                <a:ea typeface="Arial"/>
                <a:cs typeface="Arial"/>
                <a:sym typeface="Arial"/>
              </a:defRPr>
            </a:lvl1pPr>
            <a:lvl2pPr marL="914400" marR="0" lvl="1" indent="-350519" algn="l" rtl="0">
              <a:lnSpc>
                <a:spcPct val="104166"/>
              </a:lnSpc>
              <a:spcBef>
                <a:spcPts val="240"/>
              </a:spcBef>
              <a:spcAft>
                <a:spcPts val="0"/>
              </a:spcAft>
              <a:buClr>
                <a:schemeClr val="accent3"/>
              </a:buClr>
              <a:buSzPts val="1920"/>
              <a:buFont typeface="Merriweather Sans"/>
              <a:buChar char="-"/>
              <a:defRPr sz="2400" b="0" i="0" u="none" strike="noStrike" cap="none">
                <a:solidFill>
                  <a:srgbClr val="000000"/>
                </a:solidFill>
                <a:latin typeface="Arial"/>
                <a:ea typeface="Arial"/>
                <a:cs typeface="Arial"/>
                <a:sym typeface="Arial"/>
              </a:defRPr>
            </a:lvl2pPr>
            <a:lvl3pPr marL="1371600" marR="0" lvl="2"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3pPr>
            <a:lvl4pPr marL="1828800" marR="0" lvl="3"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4pPr>
            <a:lvl5pPr marL="2286000" marR="0" lvl="4"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5pPr>
            <a:lvl6pPr marL="2743200" marR="0" lvl="5"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6pPr>
            <a:lvl7pPr marL="3200400" marR="0" lvl="6"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7pPr>
            <a:lvl8pPr marL="3657600" marR="0" lvl="7"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8pPr>
            <a:lvl9pPr marL="4114800" marR="0" lvl="8"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39" name="Google Shape;39;p20"/>
          <p:cNvSpPr>
            <a:spLocks noGrp="1"/>
          </p:cNvSpPr>
          <p:nvPr>
            <p:ph type="pic" idx="2"/>
          </p:nvPr>
        </p:nvSpPr>
        <p:spPr>
          <a:xfrm>
            <a:off x="6096000" y="423863"/>
            <a:ext cx="5688012" cy="6010275"/>
          </a:xfrm>
          <a:prstGeom prst="rect">
            <a:avLst/>
          </a:prstGeom>
          <a:noFill/>
          <a:ln>
            <a:noFill/>
          </a:ln>
        </p:spPr>
        <p:txBody>
          <a:bodyPr spcFirstLastPara="1" wrap="square" lIns="91425" tIns="45700" rIns="91425" bIns="45700" anchor="t" anchorCtr="0">
            <a:noAutofit/>
          </a:bodyPr>
          <a:lstStyle>
            <a:lvl1pPr marR="0" lvl="0" algn="l" rtl="0">
              <a:lnSpc>
                <a:spcPct val="145000"/>
              </a:lnSpc>
              <a:spcBef>
                <a:spcPts val="100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R="0" lvl="1"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R="0" lvl="2"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R="0" lvl="3"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R="0" lvl="4"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R="0" lvl="5"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R="0" lvl="6"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R="0" lvl="7"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R="0" lvl="8"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40" name="Google Shape;40;p20"/>
          <p:cNvPicPr preferRelativeResize="0"/>
          <p:nvPr/>
        </p:nvPicPr>
        <p:blipFill rotWithShape="1">
          <a:blip r:embed="rId2">
            <a:alphaModFix/>
          </a:blip>
          <a:srcRect/>
          <a:stretch/>
        </p:blipFill>
        <p:spPr>
          <a:xfrm>
            <a:off x="396994" y="5956936"/>
            <a:ext cx="5454942" cy="480377"/>
          </a:xfrm>
          <a:prstGeom prst="rect">
            <a:avLst/>
          </a:prstGeom>
          <a:noFill/>
          <a:ln>
            <a:noFill/>
          </a:ln>
        </p:spPr>
      </p:pic>
      <p:pic>
        <p:nvPicPr>
          <p:cNvPr id="41" name="Google Shape;41;p20"/>
          <p:cNvPicPr preferRelativeResize="0"/>
          <p:nvPr/>
        </p:nvPicPr>
        <p:blipFill rotWithShape="1">
          <a:blip r:embed="rId3">
            <a:alphaModFix/>
          </a:blip>
          <a:srcRect/>
          <a:stretch/>
        </p:blipFill>
        <p:spPr>
          <a:xfrm>
            <a:off x="407988" y="423863"/>
            <a:ext cx="982075" cy="603794"/>
          </a:xfrm>
          <a:prstGeom prst="rect">
            <a:avLst/>
          </a:prstGeom>
          <a:noFill/>
          <a:ln>
            <a:noFill/>
          </a:ln>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 text">
  <p:cSld name="1 col text">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4" name="Google Shape;44;p22"/>
          <p:cNvSpPr txBox="1">
            <a:spLocks noGrp="1"/>
          </p:cNvSpPr>
          <p:nvPr>
            <p:ph type="body" idx="2"/>
          </p:nvPr>
        </p:nvSpPr>
        <p:spPr>
          <a:xfrm>
            <a:off x="406400" y="2832394"/>
            <a:ext cx="5496689" cy="6833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5" name="Google Shape;45;p22"/>
          <p:cNvSpPr txBox="1">
            <a:spLocks noGrp="1"/>
          </p:cNvSpPr>
          <p:nvPr>
            <p:ph type="body" idx="3"/>
          </p:nvPr>
        </p:nvSpPr>
        <p:spPr>
          <a:xfrm>
            <a:off x="407988" y="1461369"/>
            <a:ext cx="5496689"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400"/>
              <a:buFont typeface="Noto Sans Symbols"/>
              <a:buNone/>
              <a:defRPr sz="24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6" name="Google Shape;46;p22"/>
          <p:cNvSpPr txBox="1">
            <a:spLocks noGrp="1"/>
          </p:cNvSpPr>
          <p:nvPr>
            <p:ph type="body" idx="4"/>
          </p:nvPr>
        </p:nvSpPr>
        <p:spPr>
          <a:xfrm>
            <a:off x="406400" y="2144712"/>
            <a:ext cx="5495155"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200"/>
              <a:buFont typeface="Noto Sans Symbols"/>
              <a:buNone/>
              <a:defRPr sz="22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7" name="Google Shape;47;p22"/>
          <p:cNvSpPr txBox="1">
            <a:spLocks noGrp="1"/>
          </p:cNvSpPr>
          <p:nvPr>
            <p:ph type="body" idx="5"/>
          </p:nvPr>
        </p:nvSpPr>
        <p:spPr>
          <a:xfrm>
            <a:off x="407988" y="3516313"/>
            <a:ext cx="5495155" cy="1449387"/>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000"/>
              </a:spcBef>
              <a:spcAft>
                <a:spcPts val="0"/>
              </a:spcAft>
              <a:buClr>
                <a:schemeClr val="lt2"/>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48" name="Google Shape;48;p22"/>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 text + 1 image">
  <p:cSld name="1 col text + 1 image">
    <p:spTree>
      <p:nvGrpSpPr>
        <p:cNvPr id="1" name="Shape 49"/>
        <p:cNvGrpSpPr/>
        <p:nvPr/>
      </p:nvGrpSpPr>
      <p:grpSpPr>
        <a:xfrm>
          <a:off x="0" y="0"/>
          <a:ext cx="0" cy="0"/>
          <a:chOff x="0" y="0"/>
          <a:chExt cx="0" cy="0"/>
        </a:xfrm>
      </p:grpSpPr>
      <p:sp>
        <p:nvSpPr>
          <p:cNvPr id="50" name="Google Shape;50;p23"/>
          <p:cNvSpPr>
            <a:spLocks noGrp="1"/>
          </p:cNvSpPr>
          <p:nvPr>
            <p:ph type="pic" idx="2"/>
          </p:nvPr>
        </p:nvSpPr>
        <p:spPr>
          <a:xfrm>
            <a:off x="6095999" y="1449388"/>
            <a:ext cx="5688013" cy="4987924"/>
          </a:xfrm>
          <a:prstGeom prst="rect">
            <a:avLst/>
          </a:prstGeom>
          <a:noFill/>
          <a:ln>
            <a:noFill/>
          </a:ln>
        </p:spPr>
        <p:txBody>
          <a:bodyPr spcFirstLastPara="1" wrap="square" lIns="91425" tIns="45700" rIns="91425" bIns="45700" anchor="t" anchorCtr="0">
            <a:noAutofit/>
          </a:bodyPr>
          <a:lstStyle>
            <a:lvl1pPr marR="0" lvl="0" algn="l" rtl="0">
              <a:lnSpc>
                <a:spcPct val="145000"/>
              </a:lnSpc>
              <a:spcBef>
                <a:spcPts val="100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R="0" lvl="1"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R="0" lvl="2"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R="0" lvl="3"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R="0" lvl="4"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R="0" lvl="5"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R="0" lvl="6"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R="0" lvl="7"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R="0" lvl="8"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1" name="Google Shape;51;p23"/>
          <p:cNvSpPr txBox="1">
            <a:spLocks noGrp="1"/>
          </p:cNvSpPr>
          <p:nvPr>
            <p:ph type="body" idx="1"/>
          </p:nvPr>
        </p:nvSpPr>
        <p:spPr>
          <a:xfrm>
            <a:off x="406400" y="2832394"/>
            <a:ext cx="5496689" cy="6833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2" name="Google Shape;52;p23"/>
          <p:cNvSpPr txBox="1">
            <a:spLocks noGrp="1"/>
          </p:cNvSpPr>
          <p:nvPr>
            <p:ph type="body" idx="3"/>
          </p:nvPr>
        </p:nvSpPr>
        <p:spPr>
          <a:xfrm>
            <a:off x="407988" y="1461369"/>
            <a:ext cx="5496689"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400"/>
              <a:buFont typeface="Noto Sans Symbols"/>
              <a:buNone/>
              <a:defRPr sz="24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3" name="Google Shape;53;p23"/>
          <p:cNvSpPr txBox="1">
            <a:spLocks noGrp="1"/>
          </p:cNvSpPr>
          <p:nvPr>
            <p:ph type="body" idx="4"/>
          </p:nvPr>
        </p:nvSpPr>
        <p:spPr>
          <a:xfrm>
            <a:off x="406400" y="2144712"/>
            <a:ext cx="5495155"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200"/>
              <a:buFont typeface="Noto Sans Symbols"/>
              <a:buNone/>
              <a:defRPr sz="22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4" name="Google Shape;54;p23"/>
          <p:cNvSpPr txBox="1">
            <a:spLocks noGrp="1"/>
          </p:cNvSpPr>
          <p:nvPr>
            <p:ph type="body" idx="5"/>
          </p:nvPr>
        </p:nvSpPr>
        <p:spPr>
          <a:xfrm>
            <a:off x="407988" y="3516313"/>
            <a:ext cx="5495155" cy="1449387"/>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000"/>
              </a:spcBef>
              <a:spcAft>
                <a:spcPts val="0"/>
              </a:spcAft>
              <a:buClr>
                <a:schemeClr val="lt2"/>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5" name="Google Shape;55;p23"/>
          <p:cNvSpPr txBox="1">
            <a:spLocks noGrp="1"/>
          </p:cNvSpPr>
          <p:nvPr>
            <p:ph type="body" idx="6"/>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56" name="Google Shape;56;p23"/>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 text + 1 chart">
  <p:cSld name="1 col text + 1 char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6095999" y="1449691"/>
            <a:ext cx="5688013" cy="4987621"/>
          </a:xfrm>
          <a:prstGeom prst="rect">
            <a:avLst/>
          </a:prstGeom>
          <a:noFill/>
          <a:ln>
            <a:noFill/>
          </a:ln>
        </p:spPr>
        <p:txBody>
          <a:bodyPr spcFirstLastPara="1" wrap="square" lIns="144000" tIns="72000" rIns="144000" bIns="72000" anchor="t" anchorCtr="0">
            <a:noAutofit/>
          </a:bodyPr>
          <a:lstStyle>
            <a:lvl1pPr marL="457200" marR="0" lvl="0" indent="-228600" algn="l" rtl="0">
              <a:lnSpc>
                <a:spcPct val="100000"/>
              </a:lnSpc>
              <a:spcBef>
                <a:spcPts val="0"/>
              </a:spcBef>
              <a:spcAft>
                <a:spcPts val="0"/>
              </a:spcAft>
              <a:buClr>
                <a:schemeClr val="accent3"/>
              </a:buClr>
              <a:buSzPts val="2000"/>
              <a:buFont typeface="Arial"/>
              <a:buNone/>
              <a:defRPr sz="2000" b="0" i="0" u="none" strike="noStrike" cap="none">
                <a:solidFill>
                  <a:schemeClr val="dk1"/>
                </a:solidFill>
                <a:latin typeface="Arial"/>
                <a:ea typeface="Arial"/>
                <a:cs typeface="Arial"/>
                <a:sym typeface="Arial"/>
              </a:defRPr>
            </a:lvl1pPr>
            <a:lvl2pPr marL="914400" marR="0" lvl="1" indent="-350519" algn="l" rtl="0">
              <a:lnSpc>
                <a:spcPct val="104166"/>
              </a:lnSpc>
              <a:spcBef>
                <a:spcPts val="240"/>
              </a:spcBef>
              <a:spcAft>
                <a:spcPts val="0"/>
              </a:spcAft>
              <a:buClr>
                <a:schemeClr val="accent3"/>
              </a:buClr>
              <a:buSzPts val="1920"/>
              <a:buFont typeface="Merriweather Sans"/>
              <a:buChar char="-"/>
              <a:defRPr sz="2400" b="0" i="0" u="none" strike="noStrike" cap="none">
                <a:solidFill>
                  <a:srgbClr val="000000"/>
                </a:solidFill>
                <a:latin typeface="Arial"/>
                <a:ea typeface="Arial"/>
                <a:cs typeface="Arial"/>
                <a:sym typeface="Arial"/>
              </a:defRPr>
            </a:lvl2pPr>
            <a:lvl3pPr marL="1371600" marR="0" lvl="2"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3pPr>
            <a:lvl4pPr marL="1828800" marR="0" lvl="3"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4pPr>
            <a:lvl5pPr marL="2286000" marR="0" lvl="4"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5pPr>
            <a:lvl6pPr marL="2743200" marR="0" lvl="5"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6pPr>
            <a:lvl7pPr marL="3200400" marR="0" lvl="6"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7pPr>
            <a:lvl8pPr marL="3657600" marR="0" lvl="7"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8pPr>
            <a:lvl9pPr marL="4114800" marR="0" lvl="8"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406400" y="2832394"/>
            <a:ext cx="5496689" cy="6833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0" name="Google Shape;60;p24"/>
          <p:cNvSpPr txBox="1">
            <a:spLocks noGrp="1"/>
          </p:cNvSpPr>
          <p:nvPr>
            <p:ph type="body" idx="3"/>
          </p:nvPr>
        </p:nvSpPr>
        <p:spPr>
          <a:xfrm>
            <a:off x="407988" y="1461369"/>
            <a:ext cx="5496689"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400"/>
              <a:buFont typeface="Noto Sans Symbols"/>
              <a:buNone/>
              <a:defRPr sz="24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1" name="Google Shape;61;p24"/>
          <p:cNvSpPr txBox="1">
            <a:spLocks noGrp="1"/>
          </p:cNvSpPr>
          <p:nvPr>
            <p:ph type="body" idx="4"/>
          </p:nvPr>
        </p:nvSpPr>
        <p:spPr>
          <a:xfrm>
            <a:off x="406400" y="2144712"/>
            <a:ext cx="5495155"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200"/>
              <a:buFont typeface="Noto Sans Symbols"/>
              <a:buNone/>
              <a:defRPr sz="22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2" name="Google Shape;62;p24"/>
          <p:cNvSpPr txBox="1">
            <a:spLocks noGrp="1"/>
          </p:cNvSpPr>
          <p:nvPr>
            <p:ph type="body" idx="5"/>
          </p:nvPr>
        </p:nvSpPr>
        <p:spPr>
          <a:xfrm>
            <a:off x="407988" y="3516313"/>
            <a:ext cx="5495155" cy="1449387"/>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000"/>
              </a:spcBef>
              <a:spcAft>
                <a:spcPts val="0"/>
              </a:spcAft>
              <a:buClr>
                <a:schemeClr val="lt2"/>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3" name="Google Shape;63;p24"/>
          <p:cNvSpPr txBox="1">
            <a:spLocks noGrp="1"/>
          </p:cNvSpPr>
          <p:nvPr>
            <p:ph type="body" idx="6"/>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64" name="Google Shape;64;p24"/>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65"/>
        <p:cNvGrpSpPr/>
        <p:nvPr/>
      </p:nvGrpSpPr>
      <p:grpSpPr>
        <a:xfrm>
          <a:off x="0" y="0"/>
          <a:ext cx="0" cy="0"/>
          <a:chOff x="0" y="0"/>
          <a:chExt cx="0" cy="0"/>
        </a:xfrm>
      </p:grpSpPr>
      <p:sp>
        <p:nvSpPr>
          <p:cNvPr id="66" name="Google Shape;66;p25"/>
          <p:cNvSpPr txBox="1">
            <a:spLocks noGrp="1"/>
          </p:cNvSpPr>
          <p:nvPr>
            <p:ph type="body" idx="1"/>
          </p:nvPr>
        </p:nvSpPr>
        <p:spPr>
          <a:xfrm>
            <a:off x="407988" y="3102015"/>
            <a:ext cx="6931025" cy="6968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65909"/>
              </a:lnSpc>
              <a:spcBef>
                <a:spcPts val="2200"/>
              </a:spcBef>
              <a:spcAft>
                <a:spcPts val="0"/>
              </a:spcAft>
              <a:buClr>
                <a:srgbClr val="D22D7D"/>
              </a:buClr>
              <a:buSzPts val="4400"/>
              <a:buFont typeface="Noto Sans Symbols"/>
              <a:buNone/>
              <a:defRPr sz="44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67" name="Google Shape;67;p25"/>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Google Shape;29;p15">
            <a:extLst>
              <a:ext uri="{FF2B5EF4-FFF2-40B4-BE49-F238E27FC236}">
                <a16:creationId xmlns:a16="http://schemas.microsoft.com/office/drawing/2014/main" id="{C6B35F33-6662-2145-BF17-49A2B8EE3F71}"/>
              </a:ext>
            </a:extLst>
          </p:cNvPr>
          <p:cNvPicPr preferRelativeResize="0"/>
          <p:nvPr userDrawn="1"/>
        </p:nvPicPr>
        <p:blipFill rotWithShape="1">
          <a:blip r:embed="rId2">
            <a:alphaModFix/>
          </a:blip>
          <a:srcRect/>
          <a:stretch/>
        </p:blipFill>
        <p:spPr>
          <a:xfrm>
            <a:off x="4455203" y="2301683"/>
            <a:ext cx="3281593" cy="2019106"/>
          </a:xfrm>
          <a:prstGeom prst="rect">
            <a:avLst/>
          </a:prstGeom>
          <a:noFill/>
          <a:ln>
            <a:noFill/>
          </a:ln>
        </p:spPr>
      </p:pic>
    </p:spTree>
    <p:extLst>
      <p:ext uri="{BB962C8B-B14F-4D97-AF65-F5344CB8AC3E}">
        <p14:creationId xmlns:p14="http://schemas.microsoft.com/office/powerpoint/2010/main" val="4279285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 id="2147483660" r:id="rId8"/>
    <p:sldLayoutId id="2147483661" r:id="rId9"/>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23">
          <p15:clr>
            <a:srgbClr val="F26B43"/>
          </p15:clr>
        </p15:guide>
        <p15:guide id="4" orient="horz" pos="4055">
          <p15:clr>
            <a:srgbClr val="F26B43"/>
          </p15:clr>
        </p15:guide>
        <p15:guide id="5" pos="257">
          <p15:clr>
            <a:srgbClr val="F26B43"/>
          </p15:clr>
        </p15:guide>
        <p15:guide id="6" orient="horz" pos="267">
          <p15:clr>
            <a:srgbClr val="F26B43"/>
          </p15:clr>
        </p15:guide>
        <p15:guide id="7" orient="horz" pos="913">
          <p15:clr>
            <a:srgbClr val="F26B43"/>
          </p15:clr>
        </p15:guide>
        <p15:guide id="8" orient="horz" pos="23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table&#10;&#10;Description automatically generated with low confidence">
            <a:extLst>
              <a:ext uri="{FF2B5EF4-FFF2-40B4-BE49-F238E27FC236}">
                <a16:creationId xmlns:a16="http://schemas.microsoft.com/office/drawing/2014/main" id="{DCBE70AB-8AB9-9D4D-9536-1956B099D4F3}"/>
              </a:ext>
            </a:extLst>
          </p:cNvPr>
          <p:cNvPicPr>
            <a:picLocks noChangeAspect="1"/>
          </p:cNvPicPr>
          <p:nvPr/>
        </p:nvPicPr>
        <p:blipFill rotWithShape="1">
          <a:blip r:embed="rId2">
            <a:alphaModFix amt="80000"/>
          </a:blip>
          <a:srcRect t="22571" r="12102" b="10470"/>
          <a:stretch/>
        </p:blipFill>
        <p:spPr>
          <a:xfrm>
            <a:off x="0" y="0"/>
            <a:ext cx="12192000" cy="6191612"/>
          </a:xfrm>
          <a:prstGeom prst="rect">
            <a:avLst/>
          </a:prstGeom>
          <a:solidFill>
            <a:schemeClr val="tx1"/>
          </a:solidFill>
        </p:spPr>
      </p:pic>
      <p:sp>
        <p:nvSpPr>
          <p:cNvPr id="2" name="Title 1">
            <a:extLst>
              <a:ext uri="{FF2B5EF4-FFF2-40B4-BE49-F238E27FC236}">
                <a16:creationId xmlns:a16="http://schemas.microsoft.com/office/drawing/2014/main" id="{22FC57C5-9AA9-8847-9067-FFF94906BF01}"/>
              </a:ext>
            </a:extLst>
          </p:cNvPr>
          <p:cNvSpPr>
            <a:spLocks noGrp="1"/>
          </p:cNvSpPr>
          <p:nvPr>
            <p:ph type="title"/>
          </p:nvPr>
        </p:nvSpPr>
        <p:spPr>
          <a:xfrm>
            <a:off x="407988" y="2435947"/>
            <a:ext cx="7848252" cy="1538883"/>
          </a:xfrm>
        </p:spPr>
        <p:txBody>
          <a:bodyPr/>
          <a:lstStyle/>
          <a:p>
            <a:r>
              <a:rPr lang="en-US" dirty="0">
                <a:solidFill>
                  <a:schemeClr val="bg1"/>
                </a:solidFill>
                <a:latin typeface="Arial Black" panose="020B0604020202020204" pitchFamily="34" charset="0"/>
                <a:cs typeface="Arial Black" panose="020B0604020202020204" pitchFamily="34" charset="0"/>
              </a:rPr>
              <a:t>TOWN DEAL BOARD </a:t>
            </a:r>
            <a:br>
              <a:rPr lang="en-US" dirty="0">
                <a:solidFill>
                  <a:schemeClr val="bg1"/>
                </a:solidFill>
                <a:latin typeface="Arial Black" panose="020B0604020202020204" pitchFamily="34" charset="0"/>
                <a:cs typeface="Arial Black" panose="020B0604020202020204" pitchFamily="34" charset="0"/>
              </a:rPr>
            </a:br>
            <a:r>
              <a:rPr lang="en-US" dirty="0">
                <a:solidFill>
                  <a:schemeClr val="bg1"/>
                </a:solidFill>
                <a:latin typeface="Arial Black" panose="020B0604020202020204" pitchFamily="34" charset="0"/>
                <a:cs typeface="Arial Black" panose="020B0604020202020204" pitchFamily="34" charset="0"/>
              </a:rPr>
              <a:t>PROGRAMME REPORT</a:t>
            </a:r>
          </a:p>
        </p:txBody>
      </p:sp>
      <p:sp>
        <p:nvSpPr>
          <p:cNvPr id="3" name="Text Placeholder 2">
            <a:extLst>
              <a:ext uri="{FF2B5EF4-FFF2-40B4-BE49-F238E27FC236}">
                <a16:creationId xmlns:a16="http://schemas.microsoft.com/office/drawing/2014/main" id="{4B45C14E-8FD3-2D45-8694-329492EBDACF}"/>
              </a:ext>
            </a:extLst>
          </p:cNvPr>
          <p:cNvSpPr>
            <a:spLocks noGrp="1"/>
          </p:cNvSpPr>
          <p:nvPr>
            <p:ph type="body" idx="1"/>
          </p:nvPr>
        </p:nvSpPr>
        <p:spPr>
          <a:xfrm>
            <a:off x="407988" y="4178030"/>
            <a:ext cx="3851924" cy="456535"/>
          </a:xfrm>
        </p:spPr>
        <p:txBody>
          <a:bodyPr>
            <a:noAutofit/>
          </a:bodyPr>
          <a:lstStyle/>
          <a:p>
            <a:pPr marL="53975" indent="0"/>
            <a:r>
              <a:rPr lang="en-US" sz="2000" b="1" i="0" dirty="0">
                <a:solidFill>
                  <a:schemeClr val="bg1"/>
                </a:solidFill>
              </a:rPr>
              <a:t>BUSINESS CASE STAGE</a:t>
            </a:r>
          </a:p>
        </p:txBody>
      </p:sp>
      <p:pic>
        <p:nvPicPr>
          <p:cNvPr id="6" name="Graphic 5">
            <a:extLst>
              <a:ext uri="{FF2B5EF4-FFF2-40B4-BE49-F238E27FC236}">
                <a16:creationId xmlns:a16="http://schemas.microsoft.com/office/drawing/2014/main" id="{75D74352-AD37-1C44-9FD5-E420A2B929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88" y="430213"/>
            <a:ext cx="981996" cy="603794"/>
          </a:xfrm>
          <a:prstGeom prst="rect">
            <a:avLst/>
          </a:prstGeom>
        </p:spPr>
      </p:pic>
    </p:spTree>
    <p:extLst>
      <p:ext uri="{BB962C8B-B14F-4D97-AF65-F5344CB8AC3E}">
        <p14:creationId xmlns:p14="http://schemas.microsoft.com/office/powerpoint/2010/main" val="368221265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p:nvSpPr>
          <p:cNvPr id="82" name="Google Shape;82;p2"/>
          <p:cNvSpPr txBox="1"/>
          <p:nvPr/>
        </p:nvSpPr>
        <p:spPr>
          <a:xfrm>
            <a:off x="984690" y="1564601"/>
            <a:ext cx="4154010" cy="369332"/>
          </a:xfrm>
          <a:prstGeom prst="rect">
            <a:avLst/>
          </a:prstGeom>
          <a:noFill/>
          <a:ln>
            <a:noFill/>
          </a:ln>
        </p:spPr>
        <p:txBody>
          <a:bodyPr spcFirstLastPara="1" wrap="square" lIns="0" tIns="0" rIns="0" bIns="0" anchor="t" anchorCtr="0">
            <a:spAutoFit/>
          </a:bodyPr>
          <a:lstStyle/>
          <a:p>
            <a:pPr lvl="0">
              <a:buSzPts val="1400"/>
            </a:pPr>
            <a:r>
              <a:rPr lang="en-GB" sz="1200" b="1" spc="-20" dirty="0">
                <a:solidFill>
                  <a:schemeClr val="accent6">
                    <a:lumMod val="50000"/>
                  </a:schemeClr>
                </a:solidFill>
              </a:rPr>
              <a:t>This report is editable. You may wish to add further detail or tailor the content based on local needs.</a:t>
            </a:r>
          </a:p>
        </p:txBody>
      </p:sp>
      <p:sp>
        <p:nvSpPr>
          <p:cNvPr id="96" name="Google Shape;96;p2"/>
          <p:cNvSpPr txBox="1">
            <a:spLocks noGrp="1"/>
          </p:cNvSpPr>
          <p:nvPr>
            <p:ph type="body" idx="1"/>
          </p:nvPr>
        </p:nvSpPr>
        <p:spPr>
          <a:xfrm>
            <a:off x="984690" y="659274"/>
            <a:ext cx="4154010" cy="989700"/>
          </a:xfrm>
          <a:prstGeom prst="rect">
            <a:avLst/>
          </a:prstGeom>
          <a:noFill/>
          <a:ln>
            <a:noFill/>
          </a:ln>
        </p:spPr>
        <p:txBody>
          <a:bodyPr spcFirstLastPara="1" wrap="square" lIns="0" tIns="0" rIns="0" bIns="0" anchor="t" anchorCtr="0">
            <a:noAutofit/>
          </a:bodyPr>
          <a:lstStyle/>
          <a:p>
            <a:pPr marL="0" lvl="0" indent="0"/>
            <a:r>
              <a:rPr lang="en-GB" sz="2400" dirty="0">
                <a:solidFill>
                  <a:schemeClr val="accent2"/>
                </a:solidFill>
                <a:latin typeface="Arial Black" panose="020B0604020202020204" pitchFamily="34" charset="0"/>
                <a:cs typeface="Arial Black" panose="020B0604020202020204" pitchFamily="34" charset="0"/>
              </a:rPr>
              <a:t>GUIDE TO COMPLETING</a:t>
            </a:r>
            <a:br>
              <a:rPr lang="en-GB" sz="2400" dirty="0">
                <a:solidFill>
                  <a:schemeClr val="accent2"/>
                </a:solidFill>
                <a:latin typeface="Arial Black" panose="020B0604020202020204" pitchFamily="34" charset="0"/>
                <a:cs typeface="Arial Black" panose="020B0604020202020204" pitchFamily="34" charset="0"/>
              </a:rPr>
            </a:br>
            <a:r>
              <a:rPr lang="en-GB" sz="2400" dirty="0">
                <a:solidFill>
                  <a:schemeClr val="accent2"/>
                </a:solidFill>
                <a:latin typeface="Arial Black" panose="020B0604020202020204" pitchFamily="34" charset="0"/>
                <a:cs typeface="Arial Black" panose="020B0604020202020204" pitchFamily="34" charset="0"/>
              </a:rPr>
              <a:t>THIS REPORT</a:t>
            </a:r>
          </a:p>
        </p:txBody>
      </p:sp>
      <p:sp>
        <p:nvSpPr>
          <p:cNvPr id="21" name="Rectangle 20">
            <a:extLst>
              <a:ext uri="{FF2B5EF4-FFF2-40B4-BE49-F238E27FC236}">
                <a16:creationId xmlns:a16="http://schemas.microsoft.com/office/drawing/2014/main" id="{E12644F1-16A3-7F48-AE03-AF7150A9A656}"/>
              </a:ext>
            </a:extLst>
          </p:cNvPr>
          <p:cNvSpPr/>
          <p:nvPr/>
        </p:nvSpPr>
        <p:spPr>
          <a:xfrm>
            <a:off x="6096000" y="0"/>
            <a:ext cx="6096000"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Google Shape;82;p2">
            <a:extLst>
              <a:ext uri="{FF2B5EF4-FFF2-40B4-BE49-F238E27FC236}">
                <a16:creationId xmlns:a16="http://schemas.microsoft.com/office/drawing/2014/main" id="{25B7617F-06C7-784B-A22C-0C119F1D4A3E}"/>
              </a:ext>
            </a:extLst>
          </p:cNvPr>
          <p:cNvSpPr txBox="1"/>
          <p:nvPr/>
        </p:nvSpPr>
        <p:spPr>
          <a:xfrm>
            <a:off x="984690" y="2471027"/>
            <a:ext cx="4523482" cy="3816429"/>
          </a:xfrm>
          <a:prstGeom prst="rect">
            <a:avLst/>
          </a:prstGeom>
          <a:noFill/>
          <a:ln>
            <a:noFill/>
          </a:ln>
        </p:spPr>
        <p:txBody>
          <a:bodyPr spcFirstLastPara="1" wrap="square" lIns="0" tIns="0" rIns="0" bIns="0" anchor="t" anchorCtr="0">
            <a:spAutoFit/>
          </a:bodyPr>
          <a:lstStyle/>
          <a:p>
            <a:pPr lvl="0">
              <a:buSzPts val="1400"/>
            </a:pPr>
            <a:r>
              <a:rPr lang="en-GB" b="1" dirty="0">
                <a:solidFill>
                  <a:schemeClr val="accent2"/>
                </a:solidFill>
                <a:latin typeface="Arial Black" panose="020B0604020202020204" pitchFamily="34" charset="0"/>
                <a:cs typeface="Arial Black" panose="020B0604020202020204" pitchFamily="34" charset="0"/>
              </a:rPr>
              <a:t>PROJECT UPDATES</a:t>
            </a:r>
          </a:p>
          <a:p>
            <a:pPr lvl="0">
              <a:buSzPts val="1400"/>
            </a:pPr>
            <a:endParaRPr lang="en-GB" sz="1200" dirty="0">
              <a:solidFill>
                <a:schemeClr val="accent6">
                  <a:lumMod val="50000"/>
                </a:schemeClr>
              </a:solidFill>
            </a:endParaRPr>
          </a:p>
          <a:p>
            <a:pPr lvl="0">
              <a:spcAft>
                <a:spcPts val="600"/>
              </a:spcAft>
              <a:buSzPts val="1400"/>
            </a:pPr>
            <a:r>
              <a:rPr lang="en-GB" sz="1200" dirty="0">
                <a:solidFill>
                  <a:schemeClr val="accent6">
                    <a:lumMod val="50000"/>
                  </a:schemeClr>
                </a:solidFill>
              </a:rPr>
              <a:t>Project leads should be asked to provide the details required for this slide. You may already have established a mechanism for them to report monthly on the project. If so, the pertinent information can be moved across from those reports. </a:t>
            </a:r>
          </a:p>
          <a:p>
            <a:pPr lvl="0">
              <a:spcAft>
                <a:spcPts val="600"/>
              </a:spcAft>
              <a:buSzPts val="1400"/>
            </a:pPr>
            <a:r>
              <a:rPr lang="en-GB" sz="1200" dirty="0">
                <a:solidFill>
                  <a:schemeClr val="accent6">
                    <a:lumMod val="50000"/>
                  </a:schemeClr>
                </a:solidFill>
              </a:rPr>
              <a:t>RAG (Red/Amber/Green) ratings are provided to help quickly identify what is on track and what is at risk.</a:t>
            </a:r>
          </a:p>
          <a:p>
            <a:pPr lvl="0">
              <a:spcAft>
                <a:spcPts val="600"/>
              </a:spcAft>
              <a:buSzPts val="1400"/>
            </a:pPr>
            <a:r>
              <a:rPr lang="en-GB" sz="1200" dirty="0">
                <a:solidFill>
                  <a:schemeClr val="accent6">
                    <a:lumMod val="50000"/>
                  </a:schemeClr>
                </a:solidFill>
              </a:rPr>
              <a:t>We recommend that you cast a critical eye over the information provided. You will need to ensure that the pitch of the information is at the right level for the Board; they won’t need every last detail. Also be mindful of whether there is a sense of progress, i.e. have the actions described in the previous report been taken, or is there a clear rationale why not? Is there evidence that the risks are being managed? Does what you know about the current status of the project fit with what the report states? </a:t>
            </a:r>
          </a:p>
          <a:p>
            <a:pPr lvl="0">
              <a:spcAft>
                <a:spcPts val="600"/>
              </a:spcAft>
              <a:buSzPts val="1400"/>
            </a:pPr>
            <a:r>
              <a:rPr lang="en-GB" sz="1200" dirty="0">
                <a:solidFill>
                  <a:schemeClr val="accent6">
                    <a:lumMod val="50000"/>
                  </a:schemeClr>
                </a:solidFill>
              </a:rPr>
              <a:t>You may need to revert back to the project lead to check details before circulation to Board members.</a:t>
            </a:r>
          </a:p>
          <a:p>
            <a:pPr lvl="0">
              <a:buSzPts val="1400"/>
            </a:pPr>
            <a:endParaRPr lang="en-GB" sz="1200" dirty="0">
              <a:solidFill>
                <a:schemeClr val="accent6">
                  <a:lumMod val="50000"/>
                </a:schemeClr>
              </a:solidFill>
            </a:endParaRPr>
          </a:p>
        </p:txBody>
      </p:sp>
      <p:cxnSp>
        <p:nvCxnSpPr>
          <p:cNvPr id="27" name="Straight Connector 26">
            <a:extLst>
              <a:ext uri="{FF2B5EF4-FFF2-40B4-BE49-F238E27FC236}">
                <a16:creationId xmlns:a16="http://schemas.microsoft.com/office/drawing/2014/main" id="{328C9306-2408-6849-A38D-316FFEBC3F4B}"/>
              </a:ext>
            </a:extLst>
          </p:cNvPr>
          <p:cNvCxnSpPr>
            <a:cxnSpLocks/>
          </p:cNvCxnSpPr>
          <p:nvPr/>
        </p:nvCxnSpPr>
        <p:spPr>
          <a:xfrm>
            <a:off x="566900" y="472200"/>
            <a:ext cx="0" cy="14918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753A1E43-FBD2-7645-85AF-AB4D0A5A0C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9042" y="428202"/>
            <a:ext cx="981996" cy="603794"/>
          </a:xfrm>
          <a:prstGeom prst="rect">
            <a:avLst/>
          </a:prstGeom>
        </p:spPr>
      </p:pic>
      <p:pic>
        <p:nvPicPr>
          <p:cNvPr id="11" name="Graphic 10">
            <a:extLst>
              <a:ext uri="{FF2B5EF4-FFF2-40B4-BE49-F238E27FC236}">
                <a16:creationId xmlns:a16="http://schemas.microsoft.com/office/drawing/2014/main" id="{C53A5912-6BF3-0A44-ACA7-D994010A78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4960" y="1046203"/>
            <a:ext cx="1148910" cy="1148910"/>
          </a:xfrm>
          <a:prstGeom prst="rect">
            <a:avLst/>
          </a:prstGeom>
        </p:spPr>
      </p:pic>
      <p:sp>
        <p:nvSpPr>
          <p:cNvPr id="14" name="Google Shape;82;p2">
            <a:extLst>
              <a:ext uri="{FF2B5EF4-FFF2-40B4-BE49-F238E27FC236}">
                <a16:creationId xmlns:a16="http://schemas.microsoft.com/office/drawing/2014/main" id="{31C54E1E-8A28-0745-97C9-1A7933A7959B}"/>
              </a:ext>
            </a:extLst>
          </p:cNvPr>
          <p:cNvSpPr txBox="1"/>
          <p:nvPr/>
        </p:nvSpPr>
        <p:spPr>
          <a:xfrm>
            <a:off x="7080690" y="2471027"/>
            <a:ext cx="3956581" cy="1031051"/>
          </a:xfrm>
          <a:prstGeom prst="rect">
            <a:avLst/>
          </a:prstGeom>
          <a:noFill/>
          <a:ln>
            <a:noFill/>
          </a:ln>
        </p:spPr>
        <p:txBody>
          <a:bodyPr spcFirstLastPara="1" wrap="square" lIns="0" tIns="0" rIns="0" bIns="0" anchor="t" anchorCtr="0">
            <a:spAutoFit/>
          </a:bodyPr>
          <a:lstStyle/>
          <a:p>
            <a:pPr lvl="0">
              <a:buSzPts val="1400"/>
            </a:pPr>
            <a:r>
              <a:rPr lang="en-GB" b="1" dirty="0">
                <a:solidFill>
                  <a:schemeClr val="bg1"/>
                </a:solidFill>
                <a:latin typeface="Arial Black" panose="020B0604020202020204" pitchFamily="34" charset="0"/>
                <a:cs typeface="Arial Black" panose="020B0604020202020204" pitchFamily="34" charset="0"/>
              </a:rPr>
              <a:t>RAG (Red/Amber/Green rating system)</a:t>
            </a:r>
          </a:p>
          <a:p>
            <a:pPr lvl="0">
              <a:buSzPts val="1400"/>
            </a:pPr>
            <a:endParaRPr lang="en-GB" sz="1200" dirty="0">
              <a:solidFill>
                <a:schemeClr val="bg1"/>
              </a:solidFill>
            </a:endParaRPr>
          </a:p>
          <a:p>
            <a:pPr lvl="0">
              <a:spcAft>
                <a:spcPts val="600"/>
              </a:spcAft>
              <a:buSzPts val="1400"/>
            </a:pPr>
            <a:r>
              <a:rPr lang="en-GB" sz="1200" dirty="0">
                <a:solidFill>
                  <a:schemeClr val="bg1"/>
                </a:solidFill>
              </a:rPr>
              <a:t>Ratings are provided to help quickly identify what is on track and what is at risk. Considerations for these could include time, quality, cost and stakeholder engagement.</a:t>
            </a:r>
          </a:p>
        </p:txBody>
      </p:sp>
      <p:grpSp>
        <p:nvGrpSpPr>
          <p:cNvPr id="4" name="Group 3">
            <a:extLst>
              <a:ext uri="{FF2B5EF4-FFF2-40B4-BE49-F238E27FC236}">
                <a16:creationId xmlns:a16="http://schemas.microsoft.com/office/drawing/2014/main" id="{3577BDDE-5F88-094D-AC28-D6A04208AF3A}"/>
              </a:ext>
            </a:extLst>
          </p:cNvPr>
          <p:cNvGrpSpPr/>
          <p:nvPr/>
        </p:nvGrpSpPr>
        <p:grpSpPr>
          <a:xfrm>
            <a:off x="7080690" y="3503586"/>
            <a:ext cx="4493791" cy="522046"/>
            <a:chOff x="7080690" y="3503586"/>
            <a:chExt cx="4493791" cy="522046"/>
          </a:xfrm>
        </p:grpSpPr>
        <p:sp>
          <p:nvSpPr>
            <p:cNvPr id="5" name="Oval 4">
              <a:extLst>
                <a:ext uri="{FF2B5EF4-FFF2-40B4-BE49-F238E27FC236}">
                  <a16:creationId xmlns:a16="http://schemas.microsoft.com/office/drawing/2014/main" id="{20F900D4-B1C9-A040-9364-CA3590E37793}"/>
                </a:ext>
              </a:extLst>
            </p:cNvPr>
            <p:cNvSpPr/>
            <p:nvPr/>
          </p:nvSpPr>
          <p:spPr>
            <a:xfrm>
              <a:off x="7080690" y="3503586"/>
              <a:ext cx="348810" cy="348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82;p2">
              <a:extLst>
                <a:ext uri="{FF2B5EF4-FFF2-40B4-BE49-F238E27FC236}">
                  <a16:creationId xmlns:a16="http://schemas.microsoft.com/office/drawing/2014/main" id="{42689437-1962-2A48-8E0F-9468E211E7F8}"/>
                </a:ext>
              </a:extLst>
            </p:cNvPr>
            <p:cNvSpPr txBox="1"/>
            <p:nvPr/>
          </p:nvSpPr>
          <p:spPr>
            <a:xfrm>
              <a:off x="7617900" y="3579356"/>
              <a:ext cx="3956581" cy="446276"/>
            </a:xfrm>
            <a:prstGeom prst="rect">
              <a:avLst/>
            </a:prstGeom>
            <a:noFill/>
            <a:ln>
              <a:noFill/>
            </a:ln>
          </p:spPr>
          <p:txBody>
            <a:bodyPr spcFirstLastPara="1" wrap="square" lIns="0" tIns="0" rIns="0" bIns="0" anchor="t" anchorCtr="0">
              <a:spAutoFit/>
            </a:bodyPr>
            <a:lstStyle/>
            <a:p>
              <a:pPr lvl="0">
                <a:spcAft>
                  <a:spcPts val="600"/>
                </a:spcAft>
                <a:buSzPts val="1400"/>
              </a:pPr>
              <a:r>
                <a:rPr lang="en-GB" sz="1200" dirty="0">
                  <a:solidFill>
                    <a:schemeClr val="bg1"/>
                  </a:solidFill>
                </a:rPr>
                <a:t>At significant risk of failure to deliver, requiring immediate attention and corrective action to be taken</a:t>
              </a:r>
            </a:p>
          </p:txBody>
        </p:sp>
      </p:grpSp>
      <p:sp>
        <p:nvSpPr>
          <p:cNvPr id="24" name="Oval 23">
            <a:extLst>
              <a:ext uri="{FF2B5EF4-FFF2-40B4-BE49-F238E27FC236}">
                <a16:creationId xmlns:a16="http://schemas.microsoft.com/office/drawing/2014/main" id="{59A563D3-62B3-AE42-9A22-1BFDC5C3C0AE}"/>
              </a:ext>
            </a:extLst>
          </p:cNvPr>
          <p:cNvSpPr/>
          <p:nvPr/>
        </p:nvSpPr>
        <p:spPr>
          <a:xfrm>
            <a:off x="7080690" y="4046065"/>
            <a:ext cx="348810" cy="348810"/>
          </a:xfrm>
          <a:prstGeom prst="ellipse">
            <a:avLst/>
          </a:prstGeom>
          <a:gradFill>
            <a:gsLst>
              <a:gs pos="100000">
                <a:srgbClr val="FFC000"/>
              </a:gs>
              <a:gs pos="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82;p2">
            <a:extLst>
              <a:ext uri="{FF2B5EF4-FFF2-40B4-BE49-F238E27FC236}">
                <a16:creationId xmlns:a16="http://schemas.microsoft.com/office/drawing/2014/main" id="{EE98CA96-FBF3-6841-8E6E-50F8D304AE48}"/>
              </a:ext>
            </a:extLst>
          </p:cNvPr>
          <p:cNvSpPr txBox="1"/>
          <p:nvPr/>
        </p:nvSpPr>
        <p:spPr>
          <a:xfrm>
            <a:off x="7617900" y="4121835"/>
            <a:ext cx="3956581" cy="446276"/>
          </a:xfrm>
          <a:prstGeom prst="rect">
            <a:avLst/>
          </a:prstGeom>
          <a:noFill/>
          <a:ln>
            <a:noFill/>
          </a:ln>
        </p:spPr>
        <p:txBody>
          <a:bodyPr spcFirstLastPara="1" wrap="square" lIns="0" tIns="0" rIns="0" bIns="0" anchor="t" anchorCtr="0">
            <a:spAutoFit/>
          </a:bodyPr>
          <a:lstStyle/>
          <a:p>
            <a:pPr lvl="0">
              <a:spcAft>
                <a:spcPts val="600"/>
              </a:spcAft>
              <a:buSzPts val="1400"/>
            </a:pPr>
            <a:r>
              <a:rPr lang="en-GB" sz="1200" dirty="0">
                <a:solidFill>
                  <a:schemeClr val="bg1"/>
                </a:solidFill>
              </a:rPr>
              <a:t>Serious risk(s) which could have a major impact on the project and which need to be managed closely</a:t>
            </a:r>
          </a:p>
        </p:txBody>
      </p:sp>
      <p:sp>
        <p:nvSpPr>
          <p:cNvPr id="28" name="Oval 27">
            <a:extLst>
              <a:ext uri="{FF2B5EF4-FFF2-40B4-BE49-F238E27FC236}">
                <a16:creationId xmlns:a16="http://schemas.microsoft.com/office/drawing/2014/main" id="{0578AEC9-911E-AF45-A220-61600960AAB5}"/>
              </a:ext>
            </a:extLst>
          </p:cNvPr>
          <p:cNvSpPr/>
          <p:nvPr/>
        </p:nvSpPr>
        <p:spPr>
          <a:xfrm>
            <a:off x="7080690" y="4588544"/>
            <a:ext cx="348810" cy="3488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82;p2">
            <a:extLst>
              <a:ext uri="{FF2B5EF4-FFF2-40B4-BE49-F238E27FC236}">
                <a16:creationId xmlns:a16="http://schemas.microsoft.com/office/drawing/2014/main" id="{05806B07-97C1-4A47-BE05-E4ECE15F32AA}"/>
              </a:ext>
            </a:extLst>
          </p:cNvPr>
          <p:cNvSpPr txBox="1"/>
          <p:nvPr/>
        </p:nvSpPr>
        <p:spPr>
          <a:xfrm>
            <a:off x="7617900" y="4664314"/>
            <a:ext cx="3956581" cy="446276"/>
          </a:xfrm>
          <a:prstGeom prst="rect">
            <a:avLst/>
          </a:prstGeom>
          <a:noFill/>
          <a:ln>
            <a:noFill/>
          </a:ln>
        </p:spPr>
        <p:txBody>
          <a:bodyPr spcFirstLastPara="1" wrap="square" lIns="0" tIns="0" rIns="0" bIns="0" anchor="t" anchorCtr="0">
            <a:spAutoFit/>
          </a:bodyPr>
          <a:lstStyle/>
          <a:p>
            <a:pPr lvl="0">
              <a:spcAft>
                <a:spcPts val="600"/>
              </a:spcAft>
              <a:buSzPts val="1400"/>
            </a:pPr>
            <a:r>
              <a:rPr lang="en-GB" sz="1200" dirty="0">
                <a:solidFill>
                  <a:schemeClr val="bg1"/>
                </a:solidFill>
              </a:rPr>
              <a:t>Potential risk(s) exist which could have an impact on the project and need to be managed</a:t>
            </a:r>
          </a:p>
        </p:txBody>
      </p:sp>
      <p:sp>
        <p:nvSpPr>
          <p:cNvPr id="20" name="Oval 19">
            <a:extLst>
              <a:ext uri="{FF2B5EF4-FFF2-40B4-BE49-F238E27FC236}">
                <a16:creationId xmlns:a16="http://schemas.microsoft.com/office/drawing/2014/main" id="{F0A610DA-4987-D74A-8D7C-1F4732D2A340}"/>
              </a:ext>
            </a:extLst>
          </p:cNvPr>
          <p:cNvSpPr/>
          <p:nvPr/>
        </p:nvSpPr>
        <p:spPr>
          <a:xfrm>
            <a:off x="7080690" y="5131023"/>
            <a:ext cx="348810" cy="348810"/>
          </a:xfrm>
          <a:prstGeom prst="ellipse">
            <a:avLst/>
          </a:prstGeom>
          <a:gradFill>
            <a:gsLst>
              <a:gs pos="0">
                <a:srgbClr val="FFC000"/>
              </a:gs>
              <a:gs pos="100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82;p2">
            <a:extLst>
              <a:ext uri="{FF2B5EF4-FFF2-40B4-BE49-F238E27FC236}">
                <a16:creationId xmlns:a16="http://schemas.microsoft.com/office/drawing/2014/main" id="{0B7231BE-2ABA-5C4D-A77D-21572B535BE0}"/>
              </a:ext>
            </a:extLst>
          </p:cNvPr>
          <p:cNvSpPr txBox="1"/>
          <p:nvPr/>
        </p:nvSpPr>
        <p:spPr>
          <a:xfrm>
            <a:off x="7617900" y="5206793"/>
            <a:ext cx="3956581" cy="446276"/>
          </a:xfrm>
          <a:prstGeom prst="rect">
            <a:avLst/>
          </a:prstGeom>
          <a:noFill/>
          <a:ln>
            <a:noFill/>
          </a:ln>
        </p:spPr>
        <p:txBody>
          <a:bodyPr spcFirstLastPara="1" wrap="square" lIns="0" tIns="0" rIns="0" bIns="0" anchor="t" anchorCtr="0">
            <a:spAutoFit/>
          </a:bodyPr>
          <a:lstStyle/>
          <a:p>
            <a:pPr lvl="0">
              <a:spcAft>
                <a:spcPts val="600"/>
              </a:spcAft>
              <a:buSzPts val="1400"/>
            </a:pPr>
            <a:r>
              <a:rPr lang="en-GB" sz="1200" dirty="0">
                <a:solidFill>
                  <a:schemeClr val="bg1"/>
                </a:solidFill>
              </a:rPr>
              <a:t>Low level or emerging risk(s) which could impact the project but which can be managed</a:t>
            </a:r>
          </a:p>
        </p:txBody>
      </p:sp>
      <p:sp>
        <p:nvSpPr>
          <p:cNvPr id="30" name="Oval 29">
            <a:extLst>
              <a:ext uri="{FF2B5EF4-FFF2-40B4-BE49-F238E27FC236}">
                <a16:creationId xmlns:a16="http://schemas.microsoft.com/office/drawing/2014/main" id="{A28F3A7A-AECE-DA4E-8139-845C992FB632}"/>
              </a:ext>
            </a:extLst>
          </p:cNvPr>
          <p:cNvSpPr/>
          <p:nvPr/>
        </p:nvSpPr>
        <p:spPr>
          <a:xfrm>
            <a:off x="7080690" y="5673503"/>
            <a:ext cx="348810" cy="34881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82;p2">
            <a:extLst>
              <a:ext uri="{FF2B5EF4-FFF2-40B4-BE49-F238E27FC236}">
                <a16:creationId xmlns:a16="http://schemas.microsoft.com/office/drawing/2014/main" id="{FF8A861E-6D31-E44D-A40A-F3AC54291B04}"/>
              </a:ext>
            </a:extLst>
          </p:cNvPr>
          <p:cNvSpPr txBox="1"/>
          <p:nvPr/>
        </p:nvSpPr>
        <p:spPr>
          <a:xfrm>
            <a:off x="7617900" y="5749273"/>
            <a:ext cx="3956581" cy="261610"/>
          </a:xfrm>
          <a:prstGeom prst="rect">
            <a:avLst/>
          </a:prstGeom>
          <a:noFill/>
          <a:ln>
            <a:noFill/>
          </a:ln>
        </p:spPr>
        <p:txBody>
          <a:bodyPr spcFirstLastPara="1" wrap="square" lIns="0" tIns="0" rIns="0" bIns="0" anchor="t" anchorCtr="0">
            <a:spAutoFit/>
          </a:bodyPr>
          <a:lstStyle/>
          <a:p>
            <a:pPr lvl="0">
              <a:spcAft>
                <a:spcPts val="600"/>
              </a:spcAft>
              <a:buSzPts val="1400"/>
            </a:pPr>
            <a:r>
              <a:rPr lang="en-GB" sz="1200" dirty="0">
                <a:solidFill>
                  <a:schemeClr val="bg1"/>
                </a:solidFill>
              </a:rPr>
              <a:t>Minor risk(s) unlikely to have impact on the project</a:t>
            </a:r>
          </a:p>
        </p:txBody>
      </p:sp>
    </p:spTree>
    <p:extLst>
      <p:ext uri="{BB962C8B-B14F-4D97-AF65-F5344CB8AC3E}">
        <p14:creationId xmlns:p14="http://schemas.microsoft.com/office/powerpoint/2010/main" val="236901433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p:nvSpPr>
          <p:cNvPr id="82" name="Google Shape;82;p2"/>
          <p:cNvSpPr txBox="1"/>
          <p:nvPr/>
        </p:nvSpPr>
        <p:spPr>
          <a:xfrm>
            <a:off x="984690" y="1564601"/>
            <a:ext cx="4154010" cy="369332"/>
          </a:xfrm>
          <a:prstGeom prst="rect">
            <a:avLst/>
          </a:prstGeom>
          <a:noFill/>
          <a:ln>
            <a:noFill/>
          </a:ln>
        </p:spPr>
        <p:txBody>
          <a:bodyPr spcFirstLastPara="1" wrap="square" lIns="0" tIns="0" rIns="0" bIns="0" anchor="t" anchorCtr="0">
            <a:spAutoFit/>
          </a:bodyPr>
          <a:lstStyle/>
          <a:p>
            <a:pPr lvl="0">
              <a:buSzPts val="1400"/>
            </a:pPr>
            <a:r>
              <a:rPr lang="en-GB" sz="1200" b="1" spc="-20" dirty="0">
                <a:solidFill>
                  <a:schemeClr val="accent6">
                    <a:lumMod val="50000"/>
                  </a:schemeClr>
                </a:solidFill>
              </a:rPr>
              <a:t>This report is editable. You may wish to add further detail or tailor the content based on local needs.</a:t>
            </a:r>
          </a:p>
        </p:txBody>
      </p:sp>
      <p:sp>
        <p:nvSpPr>
          <p:cNvPr id="96" name="Google Shape;96;p2"/>
          <p:cNvSpPr txBox="1">
            <a:spLocks noGrp="1"/>
          </p:cNvSpPr>
          <p:nvPr>
            <p:ph type="body" idx="1"/>
          </p:nvPr>
        </p:nvSpPr>
        <p:spPr>
          <a:xfrm>
            <a:off x="984690" y="659274"/>
            <a:ext cx="4154010" cy="989700"/>
          </a:xfrm>
          <a:prstGeom prst="rect">
            <a:avLst/>
          </a:prstGeom>
          <a:noFill/>
          <a:ln>
            <a:noFill/>
          </a:ln>
        </p:spPr>
        <p:txBody>
          <a:bodyPr spcFirstLastPara="1" wrap="square" lIns="0" tIns="0" rIns="0" bIns="0" anchor="t" anchorCtr="0">
            <a:noAutofit/>
          </a:bodyPr>
          <a:lstStyle/>
          <a:p>
            <a:pPr marL="0" lvl="0" indent="0"/>
            <a:r>
              <a:rPr lang="en-GB" sz="2400" dirty="0">
                <a:solidFill>
                  <a:schemeClr val="accent2"/>
                </a:solidFill>
                <a:latin typeface="Arial Black" panose="020B0604020202020204" pitchFamily="34" charset="0"/>
                <a:cs typeface="Arial Black" panose="020B0604020202020204" pitchFamily="34" charset="0"/>
              </a:rPr>
              <a:t>GUIDE TO COMPLETING</a:t>
            </a:r>
            <a:br>
              <a:rPr lang="en-GB" sz="2400" dirty="0">
                <a:solidFill>
                  <a:schemeClr val="accent2"/>
                </a:solidFill>
                <a:latin typeface="Arial Black" panose="020B0604020202020204" pitchFamily="34" charset="0"/>
                <a:cs typeface="Arial Black" panose="020B0604020202020204" pitchFamily="34" charset="0"/>
              </a:rPr>
            </a:br>
            <a:r>
              <a:rPr lang="en-GB" sz="2400" dirty="0">
                <a:solidFill>
                  <a:schemeClr val="accent2"/>
                </a:solidFill>
                <a:latin typeface="Arial Black" panose="020B0604020202020204" pitchFamily="34" charset="0"/>
                <a:cs typeface="Arial Black" panose="020B0604020202020204" pitchFamily="34" charset="0"/>
              </a:rPr>
              <a:t>THIS REPORT</a:t>
            </a:r>
          </a:p>
        </p:txBody>
      </p:sp>
      <p:sp>
        <p:nvSpPr>
          <p:cNvPr id="21" name="Rectangle 20">
            <a:extLst>
              <a:ext uri="{FF2B5EF4-FFF2-40B4-BE49-F238E27FC236}">
                <a16:creationId xmlns:a16="http://schemas.microsoft.com/office/drawing/2014/main" id="{E12644F1-16A3-7F48-AE03-AF7150A9A656}"/>
              </a:ext>
            </a:extLst>
          </p:cNvPr>
          <p:cNvSpPr/>
          <p:nvPr/>
        </p:nvSpPr>
        <p:spPr>
          <a:xfrm>
            <a:off x="6096000" y="0"/>
            <a:ext cx="6096000"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Google Shape;82;p2">
            <a:extLst>
              <a:ext uri="{FF2B5EF4-FFF2-40B4-BE49-F238E27FC236}">
                <a16:creationId xmlns:a16="http://schemas.microsoft.com/office/drawing/2014/main" id="{25B7617F-06C7-784B-A22C-0C119F1D4A3E}"/>
              </a:ext>
            </a:extLst>
          </p:cNvPr>
          <p:cNvSpPr txBox="1"/>
          <p:nvPr/>
        </p:nvSpPr>
        <p:spPr>
          <a:xfrm>
            <a:off x="984690" y="2471027"/>
            <a:ext cx="4523482" cy="3662541"/>
          </a:xfrm>
          <a:prstGeom prst="rect">
            <a:avLst/>
          </a:prstGeom>
          <a:noFill/>
          <a:ln>
            <a:noFill/>
          </a:ln>
        </p:spPr>
        <p:txBody>
          <a:bodyPr spcFirstLastPara="1" wrap="square" lIns="0" tIns="0" rIns="0" bIns="0" anchor="t" anchorCtr="0">
            <a:spAutoFit/>
          </a:bodyPr>
          <a:lstStyle/>
          <a:p>
            <a:pPr lvl="0">
              <a:buSzPts val="1400"/>
            </a:pPr>
            <a:r>
              <a:rPr lang="en-GB" b="1" dirty="0">
                <a:solidFill>
                  <a:schemeClr val="accent2"/>
                </a:solidFill>
                <a:latin typeface="Arial Black" panose="020B0604020202020204" pitchFamily="34" charset="0"/>
                <a:cs typeface="Arial Black" panose="020B0604020202020204" pitchFamily="34" charset="0"/>
              </a:rPr>
              <a:t>PROGRAMME OVERVIEW</a:t>
            </a:r>
          </a:p>
          <a:p>
            <a:pPr lvl="0">
              <a:buSzPts val="1400"/>
            </a:pPr>
            <a:endParaRPr lang="en-GB" sz="1200" dirty="0">
              <a:solidFill>
                <a:schemeClr val="accent6">
                  <a:lumMod val="50000"/>
                </a:schemeClr>
              </a:solidFill>
            </a:endParaRPr>
          </a:p>
          <a:p>
            <a:pPr lvl="0">
              <a:spcAft>
                <a:spcPts val="600"/>
              </a:spcAft>
              <a:buSzPts val="1400"/>
            </a:pPr>
            <a:r>
              <a:rPr lang="en-GB" sz="1200" dirty="0">
                <a:solidFill>
                  <a:schemeClr val="accent6">
                    <a:lumMod val="50000"/>
                  </a:schemeClr>
                </a:solidFill>
              </a:rPr>
              <a:t>This slide should be updated by the PMO or programme manager, based on their view of the projects as a collective. </a:t>
            </a:r>
          </a:p>
          <a:p>
            <a:pPr lvl="0">
              <a:spcAft>
                <a:spcPts val="600"/>
              </a:spcAft>
              <a:buSzPts val="1400"/>
            </a:pPr>
            <a:r>
              <a:rPr lang="en-GB" sz="1200" dirty="0">
                <a:solidFill>
                  <a:schemeClr val="accent6">
                    <a:lumMod val="50000"/>
                  </a:schemeClr>
                </a:solidFill>
              </a:rPr>
              <a:t>The programme plan at the top allows Board members to see what is due to happen when. By providing a RAG rating for the current month and last month, you will give a sense of how on track a project or activity is and whether the situation is slipping or improving.</a:t>
            </a:r>
          </a:p>
          <a:p>
            <a:pPr lvl="0">
              <a:spcAft>
                <a:spcPts val="600"/>
              </a:spcAft>
              <a:buSzPts val="1400"/>
            </a:pPr>
            <a:r>
              <a:rPr lang="en-GB" sz="1200" dirty="0">
                <a:solidFill>
                  <a:schemeClr val="accent6">
                    <a:lumMod val="50000"/>
                  </a:schemeClr>
                </a:solidFill>
              </a:rPr>
              <a:t>Programme risks are the risks that the programme team and Board will be most focused on mitigating. Some risks may come from one individual project, although it is more likely that they will represent the risks across all or a number of projects, e.g. cost escalation.</a:t>
            </a:r>
          </a:p>
          <a:p>
            <a:pPr lvl="0">
              <a:spcAft>
                <a:spcPts val="600"/>
              </a:spcAft>
              <a:buSzPts val="1400"/>
            </a:pPr>
            <a:r>
              <a:rPr lang="en-GB" sz="1200" dirty="0">
                <a:solidFill>
                  <a:schemeClr val="accent6">
                    <a:lumMod val="50000"/>
                  </a:schemeClr>
                </a:solidFill>
              </a:rPr>
              <a:t>There is space to update the Board on any key achievements or upcoming milestones. There is also space to update the Board on actual spend vs budget. Lastly, you may wish to give the programme an overall RAG rating based on the information presented throughout the pack.</a:t>
            </a:r>
          </a:p>
        </p:txBody>
      </p:sp>
      <p:cxnSp>
        <p:nvCxnSpPr>
          <p:cNvPr id="27" name="Straight Connector 26">
            <a:extLst>
              <a:ext uri="{FF2B5EF4-FFF2-40B4-BE49-F238E27FC236}">
                <a16:creationId xmlns:a16="http://schemas.microsoft.com/office/drawing/2014/main" id="{328C9306-2408-6849-A38D-316FFEBC3F4B}"/>
              </a:ext>
            </a:extLst>
          </p:cNvPr>
          <p:cNvCxnSpPr>
            <a:cxnSpLocks/>
          </p:cNvCxnSpPr>
          <p:nvPr/>
        </p:nvCxnSpPr>
        <p:spPr>
          <a:xfrm>
            <a:off x="566900" y="472200"/>
            <a:ext cx="0" cy="14918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753A1E43-FBD2-7645-85AF-AB4D0A5A0C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9042" y="428202"/>
            <a:ext cx="981996" cy="603794"/>
          </a:xfrm>
          <a:prstGeom prst="rect">
            <a:avLst/>
          </a:prstGeom>
        </p:spPr>
      </p:pic>
      <p:pic>
        <p:nvPicPr>
          <p:cNvPr id="10" name="Graphic 9">
            <a:extLst>
              <a:ext uri="{FF2B5EF4-FFF2-40B4-BE49-F238E27FC236}">
                <a16:creationId xmlns:a16="http://schemas.microsoft.com/office/drawing/2014/main" id="{BCF1163F-6A1A-D844-A7D2-7CDCDD1D30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5612" y="2423729"/>
            <a:ext cx="2216777" cy="2216777"/>
          </a:xfrm>
          <a:prstGeom prst="rect">
            <a:avLst/>
          </a:prstGeom>
        </p:spPr>
      </p:pic>
    </p:spTree>
    <p:extLst>
      <p:ext uri="{BB962C8B-B14F-4D97-AF65-F5344CB8AC3E}">
        <p14:creationId xmlns:p14="http://schemas.microsoft.com/office/powerpoint/2010/main" val="82097744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984689" y="659274"/>
            <a:ext cx="5170219" cy="989700"/>
          </a:xfrm>
          <a:prstGeom prst="rect">
            <a:avLst/>
          </a:prstGeom>
          <a:noFill/>
          <a:ln>
            <a:noFill/>
          </a:ln>
        </p:spPr>
        <p:txBody>
          <a:bodyPr spcFirstLastPara="1" wrap="square" lIns="0" tIns="0" rIns="0" bIns="0" anchor="t" anchorCtr="0">
            <a:noAutofit/>
          </a:bodyPr>
          <a:lstStyle/>
          <a:p>
            <a:pPr marL="0" lvl="0" indent="0"/>
            <a:r>
              <a:rPr lang="en-GB" sz="2400" dirty="0">
                <a:solidFill>
                  <a:schemeClr val="accent2"/>
                </a:solidFill>
                <a:latin typeface="Arial Black" panose="020B0604020202020204" pitchFamily="34" charset="0"/>
                <a:cs typeface="Arial Black" panose="020B0604020202020204" pitchFamily="34" charset="0"/>
              </a:rPr>
              <a:t>PROJECT UPDATES (example)</a:t>
            </a:r>
          </a:p>
        </p:txBody>
      </p:sp>
      <p:cxnSp>
        <p:nvCxnSpPr>
          <p:cNvPr id="27" name="Straight Connector 26">
            <a:extLst>
              <a:ext uri="{FF2B5EF4-FFF2-40B4-BE49-F238E27FC236}">
                <a16:creationId xmlns:a16="http://schemas.microsoft.com/office/drawing/2014/main" id="{328C9306-2408-6849-A38D-316FFEBC3F4B}"/>
              </a:ext>
            </a:extLst>
          </p:cNvPr>
          <p:cNvCxnSpPr>
            <a:cxnSpLocks/>
          </p:cNvCxnSpPr>
          <p:nvPr/>
        </p:nvCxnSpPr>
        <p:spPr>
          <a:xfrm>
            <a:off x="566900" y="472200"/>
            <a:ext cx="0" cy="14918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2D5ADC83-87CE-DA40-93D6-93BB83590EC3}"/>
              </a:ext>
            </a:extLst>
          </p:cNvPr>
          <p:cNvGraphicFramePr>
            <a:graphicFrameLocks noGrp="1"/>
          </p:cNvGraphicFramePr>
          <p:nvPr>
            <p:extLst>
              <p:ext uri="{D42A27DB-BD31-4B8C-83A1-F6EECF244321}">
                <p14:modId xmlns:p14="http://schemas.microsoft.com/office/powerpoint/2010/main" val="2899256705"/>
              </p:ext>
            </p:extLst>
          </p:nvPr>
        </p:nvGraphicFramePr>
        <p:xfrm>
          <a:off x="984690" y="1362689"/>
          <a:ext cx="10786894" cy="5117628"/>
        </p:xfrm>
        <a:graphic>
          <a:graphicData uri="http://schemas.openxmlformats.org/drawingml/2006/table">
            <a:tbl>
              <a:tblPr>
                <a:tableStyleId>{5C22544A-7EE6-4342-B048-85BDC9FD1C3A}</a:tableStyleId>
              </a:tblPr>
              <a:tblGrid>
                <a:gridCol w="1096358">
                  <a:extLst>
                    <a:ext uri="{9D8B030D-6E8A-4147-A177-3AD203B41FA5}">
                      <a16:colId xmlns:a16="http://schemas.microsoft.com/office/drawing/2014/main" val="2741671085"/>
                    </a:ext>
                  </a:extLst>
                </a:gridCol>
                <a:gridCol w="1481959">
                  <a:extLst>
                    <a:ext uri="{9D8B030D-6E8A-4147-A177-3AD203B41FA5}">
                      <a16:colId xmlns:a16="http://schemas.microsoft.com/office/drawing/2014/main" val="3550533715"/>
                    </a:ext>
                  </a:extLst>
                </a:gridCol>
                <a:gridCol w="3314708">
                  <a:extLst>
                    <a:ext uri="{9D8B030D-6E8A-4147-A177-3AD203B41FA5}">
                      <a16:colId xmlns:a16="http://schemas.microsoft.com/office/drawing/2014/main" val="3328176186"/>
                    </a:ext>
                  </a:extLst>
                </a:gridCol>
                <a:gridCol w="3800795">
                  <a:extLst>
                    <a:ext uri="{9D8B030D-6E8A-4147-A177-3AD203B41FA5}">
                      <a16:colId xmlns:a16="http://schemas.microsoft.com/office/drawing/2014/main" val="1788763881"/>
                    </a:ext>
                  </a:extLst>
                </a:gridCol>
                <a:gridCol w="1093074">
                  <a:extLst>
                    <a:ext uri="{9D8B030D-6E8A-4147-A177-3AD203B41FA5}">
                      <a16:colId xmlns:a16="http://schemas.microsoft.com/office/drawing/2014/main" val="1246198994"/>
                    </a:ext>
                  </a:extLst>
                </a:gridCol>
              </a:tblGrid>
              <a:tr h="717804">
                <a:tc>
                  <a:txBody>
                    <a:bodyPr/>
                    <a:lstStyle/>
                    <a:p>
                      <a:pPr algn="ctr" fontAlgn="ctr"/>
                      <a:r>
                        <a:rPr lang="en-GB" sz="900" b="1" i="0" u="none" strike="noStrike" spc="0" dirty="0">
                          <a:solidFill>
                            <a:schemeClr val="bg1"/>
                          </a:solidFill>
                          <a:effectLst/>
                          <a:latin typeface="Arial" panose="020B0604020202020204" pitchFamily="34" charset="0"/>
                          <a:cs typeface="Arial" panose="020B0604020202020204" pitchFamily="34" charset="0"/>
                        </a:rPr>
                        <a:t>BUSINESS</a:t>
                      </a:r>
                      <a:br>
                        <a:rPr lang="en-GB" sz="900" b="1" i="0" u="none" strike="noStrike" spc="0" dirty="0">
                          <a:solidFill>
                            <a:schemeClr val="bg1"/>
                          </a:solidFill>
                          <a:effectLst/>
                          <a:latin typeface="Arial" panose="020B0604020202020204" pitchFamily="34" charset="0"/>
                          <a:cs typeface="Arial" panose="020B0604020202020204" pitchFamily="34" charset="0"/>
                        </a:rPr>
                      </a:br>
                      <a:r>
                        <a:rPr lang="en-GB" sz="900" b="1" i="0" u="none" strike="noStrike" spc="0" dirty="0">
                          <a:solidFill>
                            <a:schemeClr val="bg1"/>
                          </a:solidFill>
                          <a:effectLst/>
                          <a:latin typeface="Arial" panose="020B0604020202020204" pitchFamily="34" charset="0"/>
                          <a:cs typeface="Arial" panose="020B0604020202020204" pitchFamily="34" charset="0"/>
                        </a:rPr>
                        <a:t>CASE</a:t>
                      </a:r>
                    </a:p>
                  </a:txBody>
                  <a:tcPr marL="72000" marR="72000" marT="72000" marB="72000" anchor="ctr">
                    <a:solidFill>
                      <a:schemeClr val="accent2"/>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900" b="1" i="0" u="none" strike="noStrike" spc="0" dirty="0">
                          <a:solidFill>
                            <a:schemeClr val="bg1"/>
                          </a:solidFill>
                          <a:effectLst/>
                          <a:latin typeface="Arial" panose="020B0604020202020204" pitchFamily="34" charset="0"/>
                          <a:cs typeface="Arial" panose="020B0604020202020204" pitchFamily="34" charset="0"/>
                        </a:rPr>
                        <a:t>COMPLETION DATE</a:t>
                      </a:r>
                      <a:br>
                        <a:rPr lang="en-GB" sz="900" b="1" i="0" u="none" strike="noStrike" spc="0" dirty="0">
                          <a:solidFill>
                            <a:schemeClr val="bg1"/>
                          </a:solidFill>
                          <a:effectLst/>
                          <a:latin typeface="Arial" panose="020B0604020202020204" pitchFamily="34" charset="0"/>
                          <a:cs typeface="Arial" panose="020B0604020202020204" pitchFamily="34" charset="0"/>
                        </a:rPr>
                      </a:br>
                      <a:r>
                        <a:rPr lang="en-GB" sz="800" b="0" i="0" u="none" strike="noStrike" spc="0" dirty="0">
                          <a:solidFill>
                            <a:schemeClr val="bg1"/>
                          </a:solidFill>
                          <a:effectLst/>
                          <a:latin typeface="Arial" panose="020B0604020202020204" pitchFamily="34" charset="0"/>
                          <a:cs typeface="Arial" panose="020B0604020202020204" pitchFamily="34" charset="0"/>
                        </a:rPr>
                        <a:t>(including full independent assurance and approval)</a:t>
                      </a:r>
                    </a:p>
                  </a:txBody>
                  <a:tcPr marL="5458" marR="5458" marT="5458" marB="0" anchor="ctr">
                    <a:solidFill>
                      <a:schemeClr val="accent2"/>
                    </a:solidFill>
                  </a:tcPr>
                </a:tc>
                <a:tc>
                  <a:txBody>
                    <a:bodyPr/>
                    <a:lstStyle/>
                    <a:p>
                      <a:pPr algn="ctr" fontAlgn="ctr"/>
                      <a:r>
                        <a:rPr lang="en-GB" sz="900" b="1" i="0" u="none" strike="noStrike" spc="0" dirty="0">
                          <a:solidFill>
                            <a:schemeClr val="bg1"/>
                          </a:solidFill>
                          <a:effectLst/>
                          <a:latin typeface="Arial" panose="020B0604020202020204" pitchFamily="34" charset="0"/>
                          <a:cs typeface="Arial" panose="020B0604020202020204" pitchFamily="34" charset="0"/>
                        </a:rPr>
                        <a:t>PROGRESS</a:t>
                      </a:r>
                      <a:br>
                        <a:rPr lang="en-GB" sz="900" b="1" i="0" u="none" strike="noStrike" spc="0" dirty="0">
                          <a:solidFill>
                            <a:schemeClr val="bg1"/>
                          </a:solidFill>
                          <a:effectLst/>
                          <a:latin typeface="Arial" panose="020B0604020202020204" pitchFamily="34" charset="0"/>
                          <a:cs typeface="Arial" panose="020B0604020202020204" pitchFamily="34" charset="0"/>
                        </a:rPr>
                      </a:br>
                      <a:r>
                        <a:rPr lang="en-GB" sz="900" b="1" i="0" u="none" strike="noStrike" spc="0" dirty="0">
                          <a:solidFill>
                            <a:schemeClr val="bg1"/>
                          </a:solidFill>
                          <a:effectLst/>
                          <a:latin typeface="Arial" panose="020B0604020202020204" pitchFamily="34" charset="0"/>
                          <a:cs typeface="Arial" panose="020B0604020202020204" pitchFamily="34" charset="0"/>
                        </a:rPr>
                        <a:t>UPDATE</a:t>
                      </a:r>
                    </a:p>
                  </a:txBody>
                  <a:tcPr marL="5458" marR="5458" marT="5458" marB="0" anchor="ctr">
                    <a:solidFill>
                      <a:schemeClr val="accent2"/>
                    </a:solidFill>
                  </a:tcPr>
                </a:tc>
                <a:tc>
                  <a:txBody>
                    <a:bodyPr/>
                    <a:lstStyle/>
                    <a:p>
                      <a:pPr algn="ctr" fontAlgn="ctr"/>
                      <a:r>
                        <a:rPr lang="en-GB" sz="900" b="1" i="0" u="none" strike="noStrike" spc="0" dirty="0">
                          <a:solidFill>
                            <a:schemeClr val="bg1"/>
                          </a:solidFill>
                          <a:effectLst/>
                          <a:latin typeface="Arial" panose="020B0604020202020204" pitchFamily="34" charset="0"/>
                          <a:cs typeface="Arial" panose="020B0604020202020204" pitchFamily="34" charset="0"/>
                        </a:rPr>
                        <a:t>KEY</a:t>
                      </a:r>
                      <a:br>
                        <a:rPr lang="en-GB" sz="900" b="1" i="0" u="none" strike="noStrike" spc="0" dirty="0">
                          <a:solidFill>
                            <a:schemeClr val="bg1"/>
                          </a:solidFill>
                          <a:effectLst/>
                          <a:latin typeface="Arial" panose="020B0604020202020204" pitchFamily="34" charset="0"/>
                          <a:cs typeface="Arial" panose="020B0604020202020204" pitchFamily="34" charset="0"/>
                        </a:rPr>
                      </a:br>
                      <a:r>
                        <a:rPr lang="en-GB" sz="900" b="1" i="0" u="none" strike="noStrike" spc="0" dirty="0">
                          <a:solidFill>
                            <a:schemeClr val="bg1"/>
                          </a:solidFill>
                          <a:effectLst/>
                          <a:latin typeface="Arial" panose="020B0604020202020204" pitchFamily="34" charset="0"/>
                          <a:cs typeface="Arial" panose="020B0604020202020204" pitchFamily="34" charset="0"/>
                        </a:rPr>
                        <a:t>RISKS</a:t>
                      </a:r>
                    </a:p>
                  </a:txBody>
                  <a:tcPr marL="5458" marR="5458" marT="5458" marB="0" anchor="ctr">
                    <a:solidFill>
                      <a:schemeClr val="accent2"/>
                    </a:solidFill>
                  </a:tcPr>
                </a:tc>
                <a:tc>
                  <a:txBody>
                    <a:bodyPr/>
                    <a:lstStyle/>
                    <a:p>
                      <a:pPr algn="ctr" fontAlgn="ctr"/>
                      <a:r>
                        <a:rPr lang="en-GB" sz="900" b="1" i="0" u="none" strike="noStrike" spc="0" dirty="0">
                          <a:solidFill>
                            <a:schemeClr val="bg1"/>
                          </a:solidFill>
                          <a:effectLst/>
                          <a:latin typeface="Arial" panose="020B0604020202020204" pitchFamily="34" charset="0"/>
                          <a:cs typeface="Arial" panose="020B0604020202020204" pitchFamily="34" charset="0"/>
                        </a:rPr>
                        <a:t>OUTCOMES</a:t>
                      </a:r>
                    </a:p>
                    <a:p>
                      <a:pPr algn="ctr" fontAlgn="ctr"/>
                      <a:r>
                        <a:rPr lang="en-GB" sz="900" b="1" i="0" u="none" strike="noStrike" spc="0" dirty="0">
                          <a:solidFill>
                            <a:schemeClr val="bg1"/>
                          </a:solidFill>
                          <a:effectLst/>
                          <a:latin typeface="Arial" panose="020B0604020202020204" pitchFamily="34" charset="0"/>
                          <a:cs typeface="Arial" panose="020B0604020202020204" pitchFamily="34" charset="0"/>
                        </a:rPr>
                        <a:t>MANAGEMENT</a:t>
                      </a:r>
                    </a:p>
                  </a:txBody>
                  <a:tcPr marL="5458" marR="5458" marT="5458" marB="0" anchor="ctr">
                    <a:solidFill>
                      <a:schemeClr val="accent2"/>
                    </a:solidFill>
                  </a:tcPr>
                </a:tc>
                <a:extLst>
                  <a:ext uri="{0D108BD9-81ED-4DB2-BD59-A6C34878D82A}">
                    <a16:rowId xmlns:a16="http://schemas.microsoft.com/office/drawing/2014/main" val="3727793651"/>
                  </a:ext>
                </a:extLst>
              </a:tr>
              <a:tr h="733304">
                <a:tc>
                  <a:txBody>
                    <a:bodyPr/>
                    <a:lstStyle/>
                    <a:p>
                      <a:pPr algn="l" fontAlgn="ctr"/>
                      <a:r>
                        <a:rPr lang="en-GB" sz="900" b="1" u="none" strike="noStrike" spc="0" baseline="0" dirty="0">
                          <a:effectLst/>
                        </a:rPr>
                        <a:t>PROJECT 1</a:t>
                      </a:r>
                      <a:br>
                        <a:rPr lang="en-GB" sz="900" b="1" u="none" strike="noStrike" dirty="0">
                          <a:effectLst/>
                        </a:rPr>
                      </a:br>
                      <a:r>
                        <a:rPr lang="en-GB" sz="900" b="1" u="none" strike="noStrike" dirty="0">
                          <a:effectLst/>
                        </a:rPr>
                        <a:t>Skills hub</a:t>
                      </a:r>
                      <a:endParaRPr lang="en-GB" sz="900" b="1" i="0" u="none" strike="noStrike" dirty="0">
                        <a:solidFill>
                          <a:srgbClr val="000000"/>
                        </a:solidFill>
                        <a:effectLst/>
                        <a:latin typeface="HelveticaNeue LT 55 Roman" panose="020B0604020202020204" pitchFamily="34" charset="0"/>
                      </a:endParaRPr>
                    </a:p>
                  </a:txBody>
                  <a:tcPr marL="72000" marR="0" marT="0" marB="0" anchor="ctr">
                    <a:solidFill>
                      <a:schemeClr val="bg2">
                        <a:lumMod val="20000"/>
                        <a:lumOff val="80000"/>
                      </a:schemeClr>
                    </a:solidFill>
                  </a:tcPr>
                </a:tc>
                <a:tc>
                  <a:txBody>
                    <a:bodyPr/>
                    <a:lstStyle/>
                    <a:p>
                      <a:pPr algn="ctr" fontAlgn="ctr"/>
                      <a:r>
                        <a:rPr lang="en-GB" sz="900" u="none" strike="noStrike" dirty="0">
                          <a:effectLst/>
                        </a:rPr>
                        <a:t> 31/01/21 </a:t>
                      </a:r>
                      <a:endParaRPr lang="en-GB" sz="900" b="0" i="0" u="none" strike="noStrike" dirty="0">
                        <a:solidFill>
                          <a:srgbClr val="000000"/>
                        </a:solidFill>
                        <a:effectLst/>
                        <a:latin typeface="HelveticaNeue LT 55 Roman" panose="020B0604020202020204" pitchFamily="34" charset="0"/>
                      </a:endParaRPr>
                    </a:p>
                  </a:txBody>
                  <a:tcPr marL="72000" marR="0" marT="0" marB="72000" anchor="ctr">
                    <a:solidFill>
                      <a:srgbClr val="FFC000"/>
                    </a:solidFill>
                  </a:tcPr>
                </a:tc>
                <a:tc>
                  <a:txBody>
                    <a:bodyPr/>
                    <a:lstStyle/>
                    <a:p>
                      <a:pPr algn="l" fontAlgn="ctr"/>
                      <a:r>
                        <a:rPr lang="en-GB" sz="900" b="0" i="0" u="none" strike="noStrike" spc="0" dirty="0">
                          <a:effectLst/>
                          <a:latin typeface="Arial" panose="020B0604020202020204" pitchFamily="34" charset="0"/>
                          <a:cs typeface="Arial" panose="020B0604020202020204" pitchFamily="34" charset="0"/>
                        </a:rPr>
                        <a:t>Project lead provides headline information on progress towards business case and project initiation</a:t>
                      </a:r>
                    </a:p>
                  </a:txBody>
                  <a:tcPr marL="72000" marR="0" marT="0" marB="72000" anchor="ctr">
                    <a:solidFill>
                      <a:schemeClr val="bg2">
                        <a:lumMod val="20000"/>
                        <a:lumOff val="80000"/>
                      </a:schemeClr>
                    </a:solidFill>
                  </a:tcPr>
                </a:tc>
                <a:tc>
                  <a:txBody>
                    <a:bodyPr/>
                    <a:lstStyle/>
                    <a:p>
                      <a:pPr algn="l" fontAlgn="ctr"/>
                      <a:r>
                        <a:rPr lang="en-GB" sz="900" b="0" i="0" u="none" strike="noStrike" spc="0" dirty="0">
                          <a:effectLst/>
                          <a:latin typeface="Arial" panose="020B0604020202020204" pitchFamily="34" charset="0"/>
                          <a:cs typeface="Arial" panose="020B0604020202020204" pitchFamily="34" charset="0"/>
                        </a:rPr>
                        <a:t>Project lead ensures Board sighted on any key risks or new risks</a:t>
                      </a:r>
                    </a:p>
                  </a:txBody>
                  <a:tcPr marL="72000" marR="0" marT="0" marB="72000" anchor="ctr">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0" u="none" strike="noStrike" spc="0" dirty="0">
                          <a:effectLst/>
                          <a:latin typeface="Arial" panose="020B0604020202020204" pitchFamily="34" charset="0"/>
                          <a:cs typeface="Arial" panose="020B0604020202020204" pitchFamily="34" charset="0"/>
                        </a:rPr>
                        <a:t>RAG rating of whether project can deliver planned outcomes</a:t>
                      </a:r>
                    </a:p>
                  </a:txBody>
                  <a:tcPr marL="72000" marR="0" marT="0" marB="72000" anchor="ctr">
                    <a:solidFill>
                      <a:srgbClr val="FFC000"/>
                    </a:solidFill>
                  </a:tcPr>
                </a:tc>
                <a:extLst>
                  <a:ext uri="{0D108BD9-81ED-4DB2-BD59-A6C34878D82A}">
                    <a16:rowId xmlns:a16="http://schemas.microsoft.com/office/drawing/2014/main" val="4063153845"/>
                  </a:ext>
                </a:extLst>
              </a:tr>
              <a:tr h="733304">
                <a:tc>
                  <a:txBody>
                    <a:bodyPr/>
                    <a:lstStyle/>
                    <a:p>
                      <a:pPr algn="l" fontAlgn="ctr"/>
                      <a:r>
                        <a:rPr lang="en-GB" sz="900" b="1" u="none" strike="noStrike" spc="0" baseline="0" dirty="0">
                          <a:effectLst/>
                        </a:rPr>
                        <a:t>PROJECT 2</a:t>
                      </a:r>
                      <a:br>
                        <a:rPr lang="en-GB" sz="900" b="1" u="none" strike="noStrike" dirty="0">
                          <a:effectLst/>
                        </a:rPr>
                      </a:br>
                      <a:r>
                        <a:rPr lang="en-GB" sz="900" b="1" u="none" strike="noStrike" dirty="0">
                          <a:effectLst/>
                        </a:rPr>
                        <a:t>Innovation centre</a:t>
                      </a:r>
                      <a:endParaRPr lang="en-GB" sz="900" b="1" i="0" u="none" strike="noStrike" dirty="0">
                        <a:solidFill>
                          <a:srgbClr val="000000"/>
                        </a:solidFill>
                        <a:effectLst/>
                        <a:latin typeface="HelveticaNeue LT 55 Roman" panose="020B0604020202020204" pitchFamily="34" charset="0"/>
                      </a:endParaRPr>
                    </a:p>
                  </a:txBody>
                  <a:tcPr marL="72000" marR="0" marT="0" marB="0" anchor="ctr">
                    <a:solidFill>
                      <a:schemeClr val="bg2">
                        <a:lumMod val="20000"/>
                        <a:lumOff val="80000"/>
                      </a:schemeClr>
                    </a:solidFill>
                  </a:tcPr>
                </a:tc>
                <a:tc>
                  <a:txBody>
                    <a:bodyPr/>
                    <a:lstStyle/>
                    <a:p>
                      <a:pPr algn="ctr" fontAlgn="ctr"/>
                      <a:r>
                        <a:rPr lang="en-GB" sz="900" u="none" strike="noStrike" dirty="0">
                          <a:effectLst/>
                        </a:rPr>
                        <a:t> 31/03/21</a:t>
                      </a:r>
                      <a:endParaRPr lang="en-GB" sz="900" b="0" i="0" u="none" strike="noStrike" dirty="0">
                        <a:solidFill>
                          <a:srgbClr val="000000"/>
                        </a:solidFill>
                        <a:effectLst/>
                        <a:latin typeface="HelveticaNeue LT 55 Roman" panose="020B0604020202020204" pitchFamily="34" charset="0"/>
                      </a:endParaRPr>
                    </a:p>
                  </a:txBody>
                  <a:tcPr marL="72000" marR="0" marT="0" marB="72000" anchor="ctr">
                    <a:solidFill>
                      <a:srgbClr val="00B050"/>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l"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ctr"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gradFill>
                      <a:gsLst>
                        <a:gs pos="0">
                          <a:srgbClr val="00B050"/>
                        </a:gs>
                        <a:gs pos="100000">
                          <a:srgbClr val="FFC000"/>
                        </a:gs>
                      </a:gsLst>
                      <a:lin ang="16200000" scaled="0"/>
                    </a:gradFill>
                  </a:tcPr>
                </a:tc>
                <a:extLst>
                  <a:ext uri="{0D108BD9-81ED-4DB2-BD59-A6C34878D82A}">
                    <a16:rowId xmlns:a16="http://schemas.microsoft.com/office/drawing/2014/main" val="2439995787"/>
                  </a:ext>
                </a:extLst>
              </a:tr>
              <a:tr h="733304">
                <a:tc>
                  <a:txBody>
                    <a:bodyPr/>
                    <a:lstStyle/>
                    <a:p>
                      <a:pPr algn="l" fontAlgn="ctr"/>
                      <a:r>
                        <a:rPr lang="en-GB" sz="900" b="1" u="none" strike="noStrike" spc="0" baseline="0" dirty="0">
                          <a:effectLst/>
                        </a:rPr>
                        <a:t>PROJECT 3</a:t>
                      </a:r>
                      <a:br>
                        <a:rPr lang="en-GB" sz="900" b="1" u="none" strike="noStrike" dirty="0">
                          <a:effectLst/>
                        </a:rPr>
                      </a:br>
                      <a:r>
                        <a:rPr lang="en-GB" sz="900" b="1" u="none" strike="noStrike" dirty="0">
                          <a:effectLst/>
                        </a:rPr>
                        <a:t>Museum</a:t>
                      </a:r>
                      <a:endParaRPr lang="en-GB" sz="900" b="1" i="0" u="none" strike="noStrike" dirty="0">
                        <a:solidFill>
                          <a:srgbClr val="000000"/>
                        </a:solidFill>
                        <a:effectLst/>
                        <a:latin typeface="HelveticaNeue LT 55 Roman" panose="020B0604020202020204" pitchFamily="34" charset="0"/>
                      </a:endParaRPr>
                    </a:p>
                  </a:txBody>
                  <a:tcPr marL="72000" marR="0" marT="0" marB="0" anchor="ctr">
                    <a:solidFill>
                      <a:schemeClr val="bg2">
                        <a:lumMod val="20000"/>
                        <a:lumOff val="80000"/>
                      </a:schemeClr>
                    </a:solidFill>
                  </a:tcPr>
                </a:tc>
                <a:tc>
                  <a:txBody>
                    <a:bodyPr/>
                    <a:lstStyle/>
                    <a:p>
                      <a:pPr algn="ctr" fontAlgn="ctr"/>
                      <a:r>
                        <a:rPr lang="en-GB" sz="900" u="none" strike="noStrike" dirty="0">
                          <a:effectLst/>
                        </a:rPr>
                        <a:t>31/03/21 </a:t>
                      </a:r>
                      <a:endParaRPr lang="en-GB" sz="900" b="0" i="0" u="none" strike="noStrike" dirty="0">
                        <a:solidFill>
                          <a:srgbClr val="000000"/>
                        </a:solidFill>
                        <a:effectLst/>
                        <a:latin typeface="HelveticaNeue LT 55 Roman" panose="020B0604020202020204" pitchFamily="34" charset="0"/>
                      </a:endParaRPr>
                    </a:p>
                  </a:txBody>
                  <a:tcPr marL="72000" marR="0" marT="0" marB="72000" anchor="ctr">
                    <a:solidFill>
                      <a:srgbClr val="FFC000"/>
                    </a:solidFill>
                  </a:tcPr>
                </a:tc>
                <a:tc>
                  <a:txBody>
                    <a:bodyPr/>
                    <a:lstStyle/>
                    <a:p>
                      <a:pPr algn="l" fontAlgn="ctr"/>
                      <a:r>
                        <a:rPr lang="en-GB" sz="900" b="0" i="0" u="none" strike="noStrike" spc="0" dirty="0">
                          <a:effectLst/>
                          <a:latin typeface="Arial" panose="020B0604020202020204" pitchFamily="34" charset="0"/>
                          <a:cs typeface="Arial" panose="020B0604020202020204" pitchFamily="34" charset="0"/>
                        </a:rPr>
                        <a:t> </a:t>
                      </a: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l"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ctr"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gradFill>
                      <a:gsLst>
                        <a:gs pos="0">
                          <a:srgbClr val="00B050"/>
                        </a:gs>
                        <a:gs pos="100000">
                          <a:srgbClr val="FFC000"/>
                        </a:gs>
                      </a:gsLst>
                      <a:lin ang="16200000" scaled="0"/>
                    </a:gradFill>
                  </a:tcPr>
                </a:tc>
                <a:extLst>
                  <a:ext uri="{0D108BD9-81ED-4DB2-BD59-A6C34878D82A}">
                    <a16:rowId xmlns:a16="http://schemas.microsoft.com/office/drawing/2014/main" val="3401875361"/>
                  </a:ext>
                </a:extLst>
              </a:tr>
              <a:tr h="733304">
                <a:tc>
                  <a:txBody>
                    <a:bodyPr/>
                    <a:lstStyle/>
                    <a:p>
                      <a:pPr algn="l" fontAlgn="ctr"/>
                      <a:r>
                        <a:rPr lang="en-GB" sz="900" b="1" u="none" strike="noStrike" spc="0" baseline="0" dirty="0">
                          <a:effectLst/>
                        </a:rPr>
                        <a:t>PROJECT 4</a:t>
                      </a:r>
                      <a:br>
                        <a:rPr lang="en-GB" sz="900" b="1" u="none" strike="noStrike" dirty="0">
                          <a:effectLst/>
                        </a:rPr>
                      </a:br>
                      <a:r>
                        <a:rPr lang="en-GB" sz="900" b="1" u="none" strike="noStrike" dirty="0">
                          <a:effectLst/>
                        </a:rPr>
                        <a:t>Public realm</a:t>
                      </a:r>
                      <a:endParaRPr lang="en-GB" sz="900" b="1" i="0" u="none" strike="noStrike" dirty="0">
                        <a:solidFill>
                          <a:srgbClr val="000000"/>
                        </a:solidFill>
                        <a:effectLst/>
                        <a:latin typeface="HelveticaNeue LT 55 Roman" panose="020B0604020202020204" pitchFamily="34" charset="0"/>
                      </a:endParaRPr>
                    </a:p>
                  </a:txBody>
                  <a:tcPr marL="72000" marR="0" marT="0" marB="0" anchor="ctr">
                    <a:solidFill>
                      <a:schemeClr val="bg2">
                        <a:lumMod val="20000"/>
                        <a:lumOff val="80000"/>
                      </a:schemeClr>
                    </a:solidFill>
                  </a:tcPr>
                </a:tc>
                <a:tc>
                  <a:txBody>
                    <a:bodyPr/>
                    <a:lstStyle/>
                    <a:p>
                      <a:pPr algn="ctr" fontAlgn="ctr"/>
                      <a:r>
                        <a:rPr lang="en-GB" sz="900" u="none" strike="noStrike" dirty="0">
                          <a:effectLst/>
                        </a:rPr>
                        <a:t> 31/01/21</a:t>
                      </a:r>
                      <a:endParaRPr lang="en-GB" sz="900" b="0" i="0" u="none" strike="noStrike" dirty="0">
                        <a:solidFill>
                          <a:srgbClr val="000000"/>
                        </a:solidFill>
                        <a:effectLst/>
                        <a:latin typeface="HelveticaNeue LT 55 Roman" panose="020B0604020202020204" pitchFamily="34" charset="0"/>
                      </a:endParaRPr>
                    </a:p>
                  </a:txBody>
                  <a:tcPr marL="72000" marR="0" marT="0" marB="72000" anchor="ctr">
                    <a:solidFill>
                      <a:srgbClr val="00B050"/>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l"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ctr"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rgbClr val="00B050"/>
                    </a:solidFill>
                  </a:tcPr>
                </a:tc>
                <a:extLst>
                  <a:ext uri="{0D108BD9-81ED-4DB2-BD59-A6C34878D82A}">
                    <a16:rowId xmlns:a16="http://schemas.microsoft.com/office/drawing/2014/main" val="2866198992"/>
                  </a:ext>
                </a:extLst>
              </a:tr>
              <a:tr h="733304">
                <a:tc>
                  <a:txBody>
                    <a:bodyPr/>
                    <a:lstStyle/>
                    <a:p>
                      <a:pPr algn="l" fontAlgn="ctr"/>
                      <a:r>
                        <a:rPr lang="en-GB" sz="900" b="1" u="none" strike="noStrike" spc="0" dirty="0">
                          <a:effectLst/>
                        </a:rPr>
                        <a:t>PR</a:t>
                      </a:r>
                      <a:r>
                        <a:rPr lang="en-GB" sz="900" b="1" u="none" strike="noStrike" spc="0" baseline="0" dirty="0">
                          <a:effectLst/>
                        </a:rPr>
                        <a:t>OJECT 5</a:t>
                      </a:r>
                      <a:br>
                        <a:rPr lang="en-GB" sz="900" b="1" u="none" strike="noStrike" dirty="0">
                          <a:effectLst/>
                        </a:rPr>
                      </a:br>
                      <a:r>
                        <a:rPr lang="en-GB" sz="900" b="1" u="none" strike="noStrike" dirty="0">
                          <a:effectLst/>
                        </a:rPr>
                        <a:t>Active travel</a:t>
                      </a:r>
                      <a:endParaRPr lang="en-GB" sz="900" b="1" i="0" u="none" strike="noStrike" dirty="0">
                        <a:solidFill>
                          <a:srgbClr val="000000"/>
                        </a:solidFill>
                        <a:effectLst/>
                        <a:latin typeface="HelveticaNeue LT 55 Roman" panose="020B0604020202020204" pitchFamily="34" charset="0"/>
                      </a:endParaRPr>
                    </a:p>
                  </a:txBody>
                  <a:tcPr marL="72000" marR="0" marT="0" marB="0" anchor="ctr">
                    <a:solidFill>
                      <a:schemeClr val="bg2">
                        <a:lumMod val="20000"/>
                        <a:lumOff val="80000"/>
                      </a:schemeClr>
                    </a:solidFill>
                  </a:tcPr>
                </a:tc>
                <a:tc>
                  <a:txBody>
                    <a:bodyPr/>
                    <a:lstStyle/>
                    <a:p>
                      <a:pPr algn="ctr" fontAlgn="ctr"/>
                      <a:r>
                        <a:rPr lang="en-GB" sz="900" u="none" strike="noStrike" dirty="0">
                          <a:effectLst/>
                        </a:rPr>
                        <a:t> 31/01/21</a:t>
                      </a:r>
                      <a:endParaRPr lang="en-GB" sz="900" b="0" i="0" u="none" strike="noStrike" dirty="0">
                        <a:solidFill>
                          <a:srgbClr val="000000"/>
                        </a:solidFill>
                        <a:effectLst/>
                        <a:latin typeface="HelveticaNeue LT 55 Roman" panose="020B0604020202020204" pitchFamily="34" charset="0"/>
                      </a:endParaRPr>
                    </a:p>
                  </a:txBody>
                  <a:tcPr marL="72000" marR="0" marT="0" marB="72000" anchor="ctr">
                    <a:solidFill>
                      <a:srgbClr val="00B050"/>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l" fontAlgn="ctr"/>
                      <a:r>
                        <a:rPr lang="en-GB" sz="900" b="0" i="0" u="none" strike="noStrike" spc="0" dirty="0">
                          <a:effectLst/>
                          <a:latin typeface="Arial" panose="020B0604020202020204" pitchFamily="34" charset="0"/>
                          <a:cs typeface="Arial" panose="020B0604020202020204" pitchFamily="34" charset="0"/>
                        </a:rPr>
                        <a:t> </a:t>
                      </a: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ctr"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accent1"/>
                    </a:solidFill>
                  </a:tcPr>
                </a:tc>
                <a:extLst>
                  <a:ext uri="{0D108BD9-81ED-4DB2-BD59-A6C34878D82A}">
                    <a16:rowId xmlns:a16="http://schemas.microsoft.com/office/drawing/2014/main" val="2333410917"/>
                  </a:ext>
                </a:extLst>
              </a:tr>
              <a:tr h="733304">
                <a:tc>
                  <a:txBody>
                    <a:bodyPr/>
                    <a:lstStyle/>
                    <a:p>
                      <a:pPr algn="l" fontAlgn="ctr"/>
                      <a:r>
                        <a:rPr lang="en-GB" sz="900" b="1" u="none" strike="noStrike" spc="0" baseline="0" dirty="0">
                          <a:effectLst/>
                        </a:rPr>
                        <a:t>PROJECT 6</a:t>
                      </a:r>
                      <a:br>
                        <a:rPr lang="en-GB" sz="900" b="1" u="none" strike="noStrike" dirty="0">
                          <a:effectLst/>
                        </a:rPr>
                      </a:br>
                      <a:r>
                        <a:rPr lang="en-GB" sz="900" b="1" u="none" strike="noStrike" dirty="0">
                          <a:effectLst/>
                        </a:rPr>
                        <a:t>Community hub</a:t>
                      </a:r>
                      <a:endParaRPr lang="en-GB" sz="900" b="1" i="0" u="none" strike="noStrike" dirty="0">
                        <a:solidFill>
                          <a:srgbClr val="000000"/>
                        </a:solidFill>
                        <a:effectLst/>
                        <a:latin typeface="HelveticaNeue LT 55 Roman" panose="020B0604020202020204" pitchFamily="34" charset="0"/>
                      </a:endParaRPr>
                    </a:p>
                  </a:txBody>
                  <a:tcPr marL="72000" marR="0" marT="0" marB="0" anchor="ctr">
                    <a:solidFill>
                      <a:schemeClr val="bg2">
                        <a:lumMod val="20000"/>
                        <a:lumOff val="80000"/>
                      </a:schemeClr>
                    </a:solidFill>
                  </a:tcPr>
                </a:tc>
                <a:tc>
                  <a:txBody>
                    <a:bodyPr/>
                    <a:lstStyle/>
                    <a:p>
                      <a:pPr algn="ctr" fontAlgn="ctr"/>
                      <a:r>
                        <a:rPr lang="en-GB" sz="900" u="none" strike="noStrike" dirty="0">
                          <a:effectLst/>
                        </a:rPr>
                        <a:t>Fast-track 30/10/21 </a:t>
                      </a:r>
                      <a:endParaRPr lang="en-GB" sz="900" b="0" i="0" u="none" strike="noStrike" dirty="0">
                        <a:solidFill>
                          <a:srgbClr val="000000"/>
                        </a:solidFill>
                        <a:effectLst/>
                        <a:latin typeface="HelveticaNeue LT 55 Roman" panose="020B0604020202020204" pitchFamily="34" charset="0"/>
                      </a:endParaRPr>
                    </a:p>
                  </a:txBody>
                  <a:tcPr marL="72000" marR="0" marT="0" marB="72000" anchor="ctr">
                    <a:solidFill>
                      <a:srgbClr val="00B050"/>
                    </a:solidFill>
                  </a:tcPr>
                </a:tc>
                <a:tc>
                  <a:txBody>
                    <a:bodyPr/>
                    <a:lstStyle/>
                    <a:p>
                      <a:pPr algn="l"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l"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solidFill>
                      <a:schemeClr val="bg2">
                        <a:lumMod val="20000"/>
                        <a:lumOff val="80000"/>
                      </a:schemeClr>
                    </a:solidFill>
                  </a:tcPr>
                </a:tc>
                <a:tc>
                  <a:txBody>
                    <a:bodyPr/>
                    <a:lstStyle/>
                    <a:p>
                      <a:pPr algn="ctr" fontAlgn="ctr"/>
                      <a:endParaRPr lang="en-GB" sz="900" b="0" i="0" u="none" strike="noStrike" spc="0" dirty="0">
                        <a:solidFill>
                          <a:srgbClr val="000000"/>
                        </a:solidFill>
                        <a:effectLst/>
                        <a:latin typeface="Arial" panose="020B0604020202020204" pitchFamily="34" charset="0"/>
                        <a:cs typeface="Arial" panose="020B0604020202020204" pitchFamily="34" charset="0"/>
                      </a:endParaRPr>
                    </a:p>
                  </a:txBody>
                  <a:tcPr marL="72000" marR="0" marT="0" marB="72000" anchor="ctr">
                    <a:gradFill>
                      <a:gsLst>
                        <a:gs pos="0">
                          <a:srgbClr val="00B050"/>
                        </a:gs>
                        <a:gs pos="100000">
                          <a:srgbClr val="FFC000"/>
                        </a:gs>
                      </a:gsLst>
                      <a:lin ang="16200000" scaled="0"/>
                    </a:gradFill>
                  </a:tcPr>
                </a:tc>
                <a:extLst>
                  <a:ext uri="{0D108BD9-81ED-4DB2-BD59-A6C34878D82A}">
                    <a16:rowId xmlns:a16="http://schemas.microsoft.com/office/drawing/2014/main" val="3085792784"/>
                  </a:ext>
                </a:extLst>
              </a:tr>
            </a:tbl>
          </a:graphicData>
        </a:graphic>
      </p:graphicFrame>
    </p:spTree>
    <p:extLst>
      <p:ext uri="{BB962C8B-B14F-4D97-AF65-F5344CB8AC3E}">
        <p14:creationId xmlns:p14="http://schemas.microsoft.com/office/powerpoint/2010/main" val="6498131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984689" y="659274"/>
            <a:ext cx="7712045" cy="394274"/>
          </a:xfrm>
          <a:prstGeom prst="rect">
            <a:avLst/>
          </a:prstGeom>
          <a:noFill/>
          <a:ln>
            <a:noFill/>
          </a:ln>
        </p:spPr>
        <p:txBody>
          <a:bodyPr spcFirstLastPara="1" wrap="square" lIns="0" tIns="0" rIns="0" bIns="0" anchor="t" anchorCtr="0">
            <a:noAutofit/>
          </a:bodyPr>
          <a:lstStyle/>
          <a:p>
            <a:pPr marL="0" lvl="0" indent="0"/>
            <a:r>
              <a:rPr lang="en-GB" sz="2400" dirty="0">
                <a:solidFill>
                  <a:schemeClr val="accent2"/>
                </a:solidFill>
                <a:latin typeface="Arial Black" panose="020B0604020202020204" pitchFamily="34" charset="0"/>
                <a:cs typeface="Arial Black" panose="020B0604020202020204" pitchFamily="34" charset="0"/>
              </a:rPr>
              <a:t>PROGRAMME OVERVIEW (example)</a:t>
            </a:r>
          </a:p>
        </p:txBody>
      </p:sp>
      <p:cxnSp>
        <p:nvCxnSpPr>
          <p:cNvPr id="27" name="Straight Connector 26">
            <a:extLst>
              <a:ext uri="{FF2B5EF4-FFF2-40B4-BE49-F238E27FC236}">
                <a16:creationId xmlns:a16="http://schemas.microsoft.com/office/drawing/2014/main" id="{328C9306-2408-6849-A38D-316FFEBC3F4B}"/>
              </a:ext>
            </a:extLst>
          </p:cNvPr>
          <p:cNvCxnSpPr>
            <a:cxnSpLocks/>
          </p:cNvCxnSpPr>
          <p:nvPr/>
        </p:nvCxnSpPr>
        <p:spPr>
          <a:xfrm>
            <a:off x="566900" y="472200"/>
            <a:ext cx="0" cy="14918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id="{E959EA09-2950-584E-AA36-9489BEBC8600}"/>
              </a:ext>
            </a:extLst>
          </p:cNvPr>
          <p:cNvGraphicFramePr>
            <a:graphicFrameLocks noGrp="1"/>
          </p:cNvGraphicFramePr>
          <p:nvPr>
            <p:extLst>
              <p:ext uri="{D42A27DB-BD31-4B8C-83A1-F6EECF244321}">
                <p14:modId xmlns:p14="http://schemas.microsoft.com/office/powerpoint/2010/main" val="3172559061"/>
              </p:ext>
            </p:extLst>
          </p:nvPr>
        </p:nvGraphicFramePr>
        <p:xfrm>
          <a:off x="984688" y="1265768"/>
          <a:ext cx="10895190" cy="2763924"/>
        </p:xfrm>
        <a:graphic>
          <a:graphicData uri="http://schemas.openxmlformats.org/drawingml/2006/table">
            <a:tbl>
              <a:tblPr>
                <a:tableStyleId>{5C22544A-7EE6-4342-B048-85BDC9FD1C3A}</a:tableStyleId>
              </a:tblPr>
              <a:tblGrid>
                <a:gridCol w="2426090">
                  <a:extLst>
                    <a:ext uri="{9D8B030D-6E8A-4147-A177-3AD203B41FA5}">
                      <a16:colId xmlns:a16="http://schemas.microsoft.com/office/drawing/2014/main" val="2652913285"/>
                    </a:ext>
                  </a:extLst>
                </a:gridCol>
                <a:gridCol w="763707">
                  <a:extLst>
                    <a:ext uri="{9D8B030D-6E8A-4147-A177-3AD203B41FA5}">
                      <a16:colId xmlns:a16="http://schemas.microsoft.com/office/drawing/2014/main" val="3276543510"/>
                    </a:ext>
                  </a:extLst>
                </a:gridCol>
                <a:gridCol w="763707">
                  <a:extLst>
                    <a:ext uri="{9D8B030D-6E8A-4147-A177-3AD203B41FA5}">
                      <a16:colId xmlns:a16="http://schemas.microsoft.com/office/drawing/2014/main" val="2175007003"/>
                    </a:ext>
                  </a:extLst>
                </a:gridCol>
                <a:gridCol w="564326">
                  <a:extLst>
                    <a:ext uri="{9D8B030D-6E8A-4147-A177-3AD203B41FA5}">
                      <a16:colId xmlns:a16="http://schemas.microsoft.com/office/drawing/2014/main" val="1875760338"/>
                    </a:ext>
                  </a:extLst>
                </a:gridCol>
                <a:gridCol w="564326">
                  <a:extLst>
                    <a:ext uri="{9D8B030D-6E8A-4147-A177-3AD203B41FA5}">
                      <a16:colId xmlns:a16="http://schemas.microsoft.com/office/drawing/2014/main" val="3413908524"/>
                    </a:ext>
                  </a:extLst>
                </a:gridCol>
                <a:gridCol w="564326">
                  <a:extLst>
                    <a:ext uri="{9D8B030D-6E8A-4147-A177-3AD203B41FA5}">
                      <a16:colId xmlns:a16="http://schemas.microsoft.com/office/drawing/2014/main" val="1403106599"/>
                    </a:ext>
                  </a:extLst>
                </a:gridCol>
                <a:gridCol w="564326">
                  <a:extLst>
                    <a:ext uri="{9D8B030D-6E8A-4147-A177-3AD203B41FA5}">
                      <a16:colId xmlns:a16="http://schemas.microsoft.com/office/drawing/2014/main" val="3333410494"/>
                    </a:ext>
                  </a:extLst>
                </a:gridCol>
                <a:gridCol w="564326">
                  <a:extLst>
                    <a:ext uri="{9D8B030D-6E8A-4147-A177-3AD203B41FA5}">
                      <a16:colId xmlns:a16="http://schemas.microsoft.com/office/drawing/2014/main" val="3285045305"/>
                    </a:ext>
                  </a:extLst>
                </a:gridCol>
                <a:gridCol w="564326">
                  <a:extLst>
                    <a:ext uri="{9D8B030D-6E8A-4147-A177-3AD203B41FA5}">
                      <a16:colId xmlns:a16="http://schemas.microsoft.com/office/drawing/2014/main" val="2506005072"/>
                    </a:ext>
                  </a:extLst>
                </a:gridCol>
                <a:gridCol w="564326">
                  <a:extLst>
                    <a:ext uri="{9D8B030D-6E8A-4147-A177-3AD203B41FA5}">
                      <a16:colId xmlns:a16="http://schemas.microsoft.com/office/drawing/2014/main" val="20131949"/>
                    </a:ext>
                  </a:extLst>
                </a:gridCol>
                <a:gridCol w="564326">
                  <a:extLst>
                    <a:ext uri="{9D8B030D-6E8A-4147-A177-3AD203B41FA5}">
                      <a16:colId xmlns:a16="http://schemas.microsoft.com/office/drawing/2014/main" val="2375061259"/>
                    </a:ext>
                  </a:extLst>
                </a:gridCol>
                <a:gridCol w="564326">
                  <a:extLst>
                    <a:ext uri="{9D8B030D-6E8A-4147-A177-3AD203B41FA5}">
                      <a16:colId xmlns:a16="http://schemas.microsoft.com/office/drawing/2014/main" val="3489154515"/>
                    </a:ext>
                  </a:extLst>
                </a:gridCol>
                <a:gridCol w="564326">
                  <a:extLst>
                    <a:ext uri="{9D8B030D-6E8A-4147-A177-3AD203B41FA5}">
                      <a16:colId xmlns:a16="http://schemas.microsoft.com/office/drawing/2014/main" val="341289304"/>
                    </a:ext>
                  </a:extLst>
                </a:gridCol>
                <a:gridCol w="564326">
                  <a:extLst>
                    <a:ext uri="{9D8B030D-6E8A-4147-A177-3AD203B41FA5}">
                      <a16:colId xmlns:a16="http://schemas.microsoft.com/office/drawing/2014/main" val="3494756334"/>
                    </a:ext>
                  </a:extLst>
                </a:gridCol>
                <a:gridCol w="734100">
                  <a:extLst>
                    <a:ext uri="{9D8B030D-6E8A-4147-A177-3AD203B41FA5}">
                      <a16:colId xmlns:a16="http://schemas.microsoft.com/office/drawing/2014/main" val="2617899439"/>
                    </a:ext>
                  </a:extLst>
                </a:gridCol>
              </a:tblGrid>
              <a:tr h="294675">
                <a:tc>
                  <a:txBody>
                    <a:bodyPr/>
                    <a:lstStyle/>
                    <a:p>
                      <a:pPr algn="l" fontAlgn="ctr"/>
                      <a:r>
                        <a:rPr lang="en-GB" sz="1000" b="1" i="0" u="none" strike="noStrike" dirty="0">
                          <a:solidFill>
                            <a:schemeClr val="bg1"/>
                          </a:solidFill>
                          <a:effectLst/>
                          <a:latin typeface="Arial" panose="020B0604020202020204" pitchFamily="34" charset="0"/>
                          <a:cs typeface="Arial" panose="020B0604020202020204" pitchFamily="34" charset="0"/>
                        </a:rPr>
                        <a:t>Project</a:t>
                      </a:r>
                    </a:p>
                  </a:txBody>
                  <a:tcPr marL="72000" marR="0" marT="0" marB="0" anchor="ctr">
                    <a:solidFill>
                      <a:schemeClr val="accent2"/>
                    </a:solidFill>
                  </a:tcPr>
                </a:tc>
                <a:tc gridSpan="2">
                  <a:txBody>
                    <a:bodyPr/>
                    <a:lstStyle/>
                    <a:p>
                      <a:pPr algn="ctr" fontAlgn="ctr"/>
                      <a:r>
                        <a:rPr lang="en-GB" sz="1000" b="1" u="none" strike="noStrike" dirty="0">
                          <a:solidFill>
                            <a:schemeClr val="bg1"/>
                          </a:solidFill>
                          <a:effectLst/>
                          <a:latin typeface="Arial" panose="020B0604020202020204" pitchFamily="34" charset="0"/>
                          <a:cs typeface="Arial" panose="020B0604020202020204" pitchFamily="34" charset="0"/>
                        </a:rPr>
                        <a:t>RAG</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2"/>
                    </a:solidFill>
                  </a:tcPr>
                </a:tc>
                <a:tc hMerge="1">
                  <a:txBody>
                    <a:bodyPr/>
                    <a:lstStyle/>
                    <a:p>
                      <a:endParaRPr lang="en-US"/>
                    </a:p>
                  </a:txBody>
                  <a:tcPr/>
                </a:tc>
                <a:tc gridSpan="3">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July-Sept</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grid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000" b="1" u="none" strike="noStrike" dirty="0">
                          <a:solidFill>
                            <a:schemeClr val="bg1"/>
                          </a:solidFill>
                          <a:effectLst/>
                          <a:latin typeface="Arial" panose="020B0604020202020204" pitchFamily="34" charset="0"/>
                          <a:cs typeface="Arial" panose="020B0604020202020204" pitchFamily="34" charset="0"/>
                        </a:rPr>
                        <a:t>Oct-Dec</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gridSpan="3">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Jan-March</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gridSpan="3">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April-June</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274361">
                <a:tc>
                  <a:txBody>
                    <a:bodyPr/>
                    <a:lstStyle/>
                    <a:p>
                      <a:pPr algn="l" fontAlgn="ctr"/>
                      <a:r>
                        <a:rPr lang="en-GB" sz="1000" b="1" u="none" strike="noStrike" dirty="0">
                          <a:effectLst/>
                          <a:latin typeface="Arial" panose="020B0604020202020204" pitchFamily="34" charset="0"/>
                          <a:cs typeface="Arial" panose="020B0604020202020204" pitchFamily="34" charset="0"/>
                        </a:rPr>
                        <a:t>Project 1: Skills hub</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r>
                        <a:rPr lang="en-GB" sz="700" b="1" i="0" u="none" strike="noStrike" dirty="0">
                          <a:solidFill>
                            <a:srgbClr val="000000"/>
                          </a:solidFill>
                          <a:effectLst/>
                          <a:latin typeface="Arial" panose="020B0604020202020204" pitchFamily="34" charset="0"/>
                          <a:cs typeface="Arial" panose="020B0604020202020204" pitchFamily="34" charset="0"/>
                        </a:rPr>
                        <a:t>Last month</a:t>
                      </a:r>
                    </a:p>
                  </a:txBody>
                  <a:tcPr marL="0" marR="0" marT="0" marB="0" anchor="ctr">
                    <a:solidFill>
                      <a:srgbClr val="00B050"/>
                    </a:solidFill>
                  </a:tcPr>
                </a:tc>
                <a:tc>
                  <a:txBody>
                    <a:bodyPr/>
                    <a:lstStyle/>
                    <a:p>
                      <a:pPr algn="ctr" fontAlgn="ctr"/>
                      <a:r>
                        <a:rPr lang="en-GB" sz="700" b="1" i="0" u="none" strike="noStrike" dirty="0">
                          <a:solidFill>
                            <a:srgbClr val="000000"/>
                          </a:solidFill>
                          <a:effectLst/>
                          <a:latin typeface="Arial" panose="020B0604020202020204" pitchFamily="34" charset="0"/>
                          <a:cs typeface="Arial" panose="020B0604020202020204" pitchFamily="34" charset="0"/>
                        </a:rPr>
                        <a:t>This month</a:t>
                      </a:r>
                    </a:p>
                  </a:txBody>
                  <a:tcPr marL="0" marR="0" marT="0" marB="0" anchor="ctr">
                    <a:solidFill>
                      <a:srgbClr val="FFC000"/>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r>
                        <a:rPr lang="en-GB" sz="650" b="1" i="0" u="none" strike="noStrike" dirty="0">
                          <a:solidFill>
                            <a:srgbClr val="000000"/>
                          </a:solidFill>
                          <a:effectLst/>
                          <a:latin typeface="Arial" panose="020B0604020202020204" pitchFamily="34" charset="0"/>
                          <a:cs typeface="Arial" panose="020B0604020202020204" pitchFamily="34" charset="0"/>
                        </a:rPr>
                        <a:t>Draft complete</a:t>
                      </a: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2970139159"/>
                  </a:ext>
                </a:extLst>
              </a:tr>
              <a:tr h="274361">
                <a:tc>
                  <a:txBody>
                    <a:bodyPr/>
                    <a:lstStyle/>
                    <a:p>
                      <a:pPr algn="l" fontAlgn="ctr"/>
                      <a:r>
                        <a:rPr lang="en-GB" sz="1000" b="1" u="none" strike="noStrike" dirty="0">
                          <a:effectLst/>
                          <a:latin typeface="Arial" panose="020B0604020202020204" pitchFamily="34" charset="0"/>
                          <a:cs typeface="Arial" panose="020B0604020202020204" pitchFamily="34" charset="0"/>
                        </a:rPr>
                        <a:t>Project 2: Innovation centre</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r>
                        <a:rPr lang="en-GB" sz="700" b="1" u="none" strike="noStrike" dirty="0">
                          <a:effectLst/>
                          <a:latin typeface="Arial" panose="020B0604020202020204" pitchFamily="34" charset="0"/>
                          <a:cs typeface="Arial" panose="020B0604020202020204" pitchFamily="34" charset="0"/>
                        </a:rPr>
                        <a:t> </a:t>
                      </a: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50"/>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50"/>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90000"/>
                        </a:lnSpc>
                        <a:spcBef>
                          <a:spcPts val="0"/>
                        </a:spcBef>
                        <a:spcAft>
                          <a:spcPts val="0"/>
                        </a:spcAft>
                        <a:buClrTx/>
                        <a:buSzTx/>
                        <a:buFontTx/>
                        <a:buNone/>
                        <a:tabLst/>
                        <a:defRPr/>
                      </a:pPr>
                      <a:r>
                        <a:rPr lang="en-GB" sz="650" b="1" i="0" u="none" strike="noStrike" dirty="0">
                          <a:solidFill>
                            <a:srgbClr val="000000"/>
                          </a:solidFill>
                          <a:effectLst/>
                          <a:latin typeface="Arial" panose="020B0604020202020204" pitchFamily="34" charset="0"/>
                          <a:cs typeface="Arial" panose="020B0604020202020204" pitchFamily="34" charset="0"/>
                        </a:rPr>
                        <a:t>Draft complete</a:t>
                      </a:r>
                    </a:p>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3810033945"/>
                  </a:ext>
                </a:extLst>
              </a:tr>
              <a:tr h="274361">
                <a:tc>
                  <a:txBody>
                    <a:bodyPr/>
                    <a:lstStyle/>
                    <a:p>
                      <a:pPr algn="l" fontAlgn="ctr"/>
                      <a:r>
                        <a:rPr lang="en-GB" sz="1000" b="1" u="none" strike="noStrike" dirty="0">
                          <a:effectLst/>
                          <a:latin typeface="Arial" panose="020B0604020202020204" pitchFamily="34" charset="0"/>
                          <a:cs typeface="Arial" panose="020B0604020202020204" pitchFamily="34" charset="0"/>
                        </a:rPr>
                        <a:t>Project 3: Museum</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FC000"/>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FC000"/>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90000"/>
                        </a:lnSpc>
                        <a:spcBef>
                          <a:spcPts val="0"/>
                        </a:spcBef>
                        <a:spcAft>
                          <a:spcPts val="0"/>
                        </a:spcAft>
                        <a:buClrTx/>
                        <a:buSzTx/>
                        <a:buFontTx/>
                        <a:buNone/>
                        <a:tabLst/>
                        <a:defRPr/>
                      </a:pPr>
                      <a:r>
                        <a:rPr lang="en-GB" sz="650" b="1" i="0" u="none" strike="noStrike" dirty="0">
                          <a:solidFill>
                            <a:srgbClr val="000000"/>
                          </a:solidFill>
                          <a:effectLst/>
                          <a:latin typeface="Arial" panose="020B0604020202020204" pitchFamily="34" charset="0"/>
                          <a:cs typeface="Arial" panose="020B0604020202020204" pitchFamily="34" charset="0"/>
                        </a:rPr>
                        <a:t>Draft complete</a:t>
                      </a:r>
                    </a:p>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2336448181"/>
                  </a:ext>
                </a:extLst>
              </a:tr>
              <a:tr h="274361">
                <a:tc>
                  <a:txBody>
                    <a:bodyPr/>
                    <a:lstStyle/>
                    <a:p>
                      <a:pPr algn="l" fontAlgn="ctr"/>
                      <a:r>
                        <a:rPr lang="en-GB" sz="1000" b="1" u="none" strike="noStrike" dirty="0">
                          <a:effectLst/>
                          <a:latin typeface="Arial" panose="020B0604020202020204" pitchFamily="34" charset="0"/>
                          <a:cs typeface="Arial" panose="020B0604020202020204" pitchFamily="34" charset="0"/>
                        </a:rPr>
                        <a:t>Project 4: Public realm</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r>
                        <a:rPr lang="en-GB" sz="700" b="1" u="none" strike="noStrike" dirty="0">
                          <a:effectLst/>
                          <a:latin typeface="Arial" panose="020B0604020202020204" pitchFamily="34" charset="0"/>
                          <a:cs typeface="Arial" panose="020B0604020202020204" pitchFamily="34" charset="0"/>
                        </a:rPr>
                        <a:t> </a:t>
                      </a: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50"/>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50"/>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90000"/>
                        </a:lnSpc>
                        <a:spcBef>
                          <a:spcPts val="0"/>
                        </a:spcBef>
                        <a:spcAft>
                          <a:spcPts val="0"/>
                        </a:spcAft>
                        <a:buClrTx/>
                        <a:buSzTx/>
                        <a:buFontTx/>
                        <a:buNone/>
                        <a:tabLst/>
                        <a:defRPr/>
                      </a:pPr>
                      <a:r>
                        <a:rPr lang="en-GB" sz="650" b="1" i="0" u="none" strike="noStrike" dirty="0">
                          <a:solidFill>
                            <a:srgbClr val="000000"/>
                          </a:solidFill>
                          <a:effectLst/>
                          <a:latin typeface="Arial" panose="020B0604020202020204" pitchFamily="34" charset="0"/>
                          <a:cs typeface="Arial" panose="020B0604020202020204" pitchFamily="34" charset="0"/>
                        </a:rPr>
                        <a:t>Draft complete</a:t>
                      </a:r>
                    </a:p>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2060485036"/>
                  </a:ext>
                </a:extLst>
              </a:tr>
              <a:tr h="274361">
                <a:tc>
                  <a:txBody>
                    <a:bodyPr/>
                    <a:lstStyle/>
                    <a:p>
                      <a:pPr algn="l" fontAlgn="ctr"/>
                      <a:r>
                        <a:rPr lang="en-GB" sz="1000" b="1" u="none" strike="noStrike" dirty="0">
                          <a:effectLst/>
                          <a:latin typeface="Arial" panose="020B0604020202020204" pitchFamily="34" charset="0"/>
                          <a:cs typeface="Arial" panose="020B0604020202020204" pitchFamily="34" charset="0"/>
                        </a:rPr>
                        <a:t>Project 5: Active travel</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r>
                        <a:rPr lang="en-GB" sz="700" b="1" u="none" strike="noStrike" dirty="0">
                          <a:effectLst/>
                          <a:latin typeface="Arial" panose="020B0604020202020204" pitchFamily="34" charset="0"/>
                          <a:cs typeface="Arial" panose="020B0604020202020204" pitchFamily="34" charset="0"/>
                        </a:rPr>
                        <a:t> </a:t>
                      </a: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rgbClr val="00B050"/>
                        </a:gs>
                        <a:gs pos="100000">
                          <a:srgbClr val="FFC000"/>
                        </a:gs>
                      </a:gsLst>
                      <a:lin ang="16200000" scaled="0"/>
                    </a:gra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50"/>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90000"/>
                        </a:lnSpc>
                        <a:spcBef>
                          <a:spcPts val="0"/>
                        </a:spcBef>
                        <a:spcAft>
                          <a:spcPts val="0"/>
                        </a:spcAft>
                        <a:buClrTx/>
                        <a:buSzTx/>
                        <a:buFontTx/>
                        <a:buNone/>
                        <a:tabLst/>
                        <a:defRPr/>
                      </a:pPr>
                      <a:r>
                        <a:rPr lang="en-GB" sz="650" b="1" i="0" u="none" strike="noStrike" dirty="0">
                          <a:solidFill>
                            <a:srgbClr val="000000"/>
                          </a:solidFill>
                          <a:effectLst/>
                          <a:latin typeface="Arial" panose="020B0604020202020204" pitchFamily="34" charset="0"/>
                          <a:cs typeface="Arial" panose="020B0604020202020204" pitchFamily="34" charset="0"/>
                        </a:rPr>
                        <a:t>Draft complete</a:t>
                      </a:r>
                    </a:p>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4020645900"/>
                  </a:ext>
                </a:extLst>
              </a:tr>
              <a:tr h="274361">
                <a:tc>
                  <a:txBody>
                    <a:bodyPr/>
                    <a:lstStyle/>
                    <a:p>
                      <a:pPr algn="l" fontAlgn="ctr"/>
                      <a:r>
                        <a:rPr lang="en-GB" sz="1000" b="1" u="none" strike="noStrike" dirty="0">
                          <a:effectLst/>
                          <a:latin typeface="Arial" panose="020B0604020202020204" pitchFamily="34" charset="0"/>
                          <a:cs typeface="Arial" panose="020B0604020202020204" pitchFamily="34" charset="0"/>
                        </a:rPr>
                        <a:t>Project 6: Community hub</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r>
                        <a:rPr lang="en-GB" sz="700" b="1" u="none" strike="noStrike" dirty="0">
                          <a:effectLst/>
                          <a:latin typeface="Arial" panose="020B0604020202020204" pitchFamily="34" charset="0"/>
                          <a:cs typeface="Arial" panose="020B0604020202020204" pitchFamily="34" charset="0"/>
                        </a:rPr>
                        <a:t> </a:t>
                      </a: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50"/>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50"/>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90000"/>
                        </a:lnSpc>
                        <a:spcBef>
                          <a:spcPts val="0"/>
                        </a:spcBef>
                        <a:spcAft>
                          <a:spcPts val="0"/>
                        </a:spcAft>
                        <a:buClrTx/>
                        <a:buSzTx/>
                        <a:buFontTx/>
                        <a:buNone/>
                        <a:tabLst/>
                        <a:defRPr/>
                      </a:pPr>
                      <a:r>
                        <a:rPr lang="en-GB" sz="650" b="1" i="0" u="none" strike="noStrike" dirty="0">
                          <a:solidFill>
                            <a:srgbClr val="000000"/>
                          </a:solidFill>
                          <a:effectLst/>
                          <a:latin typeface="Arial" panose="020B0604020202020204" pitchFamily="34" charset="0"/>
                          <a:cs typeface="Arial" panose="020B0604020202020204" pitchFamily="34" charset="0"/>
                        </a:rPr>
                        <a:t>Draft complete</a:t>
                      </a:r>
                    </a:p>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2">
                        <a:lumMod val="40000"/>
                        <a:lumOff val="6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261222720"/>
                  </a:ext>
                </a:extLst>
              </a:tr>
              <a:tr h="274361">
                <a:tc>
                  <a:txBody>
                    <a:bodyPr/>
                    <a:lstStyle/>
                    <a:p>
                      <a:pPr algn="l" fontAlgn="ctr"/>
                      <a:r>
                        <a:rPr lang="en-GB" sz="1000" b="1" u="none" strike="noStrike" dirty="0">
                          <a:effectLst/>
                          <a:latin typeface="Arial" panose="020B0604020202020204" pitchFamily="34" charset="0"/>
                          <a:cs typeface="Arial" panose="020B0604020202020204" pitchFamily="34" charset="0"/>
                        </a:rPr>
                        <a:t>Summary documents to MHCLG</a:t>
                      </a: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r>
                        <a:rPr lang="en-GB" sz="700" b="1" u="none" strike="noStrike" dirty="0">
                          <a:effectLst/>
                          <a:latin typeface="Arial" panose="020B0604020202020204" pitchFamily="34" charset="0"/>
                          <a:cs typeface="Arial" panose="020B0604020202020204" pitchFamily="34" charset="0"/>
                        </a:rPr>
                        <a:t> </a:t>
                      </a: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rgbClr val="FFC000"/>
                        </a:gs>
                        <a:gs pos="34000">
                          <a:srgbClr val="FFC000"/>
                        </a:gs>
                        <a:gs pos="83000">
                          <a:srgbClr val="00B050"/>
                        </a:gs>
                        <a:gs pos="100000">
                          <a:srgbClr val="00B050"/>
                        </a:gs>
                      </a:gsLst>
                      <a:path path="circle">
                        <a:fillToRect l="100000" t="100000"/>
                      </a:path>
                      <a:tileRect r="-100000" b="-100000"/>
                    </a:gra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rgbClr val="FFC000"/>
                        </a:gs>
                        <a:gs pos="34000">
                          <a:srgbClr val="FFC000"/>
                        </a:gs>
                        <a:gs pos="83000">
                          <a:srgbClr val="00B050"/>
                        </a:gs>
                        <a:gs pos="100000">
                          <a:srgbClr val="00B050"/>
                        </a:gs>
                      </a:gsLst>
                      <a:path path="circle">
                        <a:fillToRect l="100000" t="100000"/>
                      </a:path>
                      <a:tileRect r="-100000" b="-100000"/>
                    </a:gra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3334919940"/>
                  </a:ext>
                </a:extLst>
              </a:tr>
              <a:tr h="274361">
                <a:tc>
                  <a:txBody>
                    <a:bodyPr/>
                    <a:lstStyle/>
                    <a:p>
                      <a:pPr algn="l" fontAlgn="ctr"/>
                      <a:r>
                        <a:rPr lang="en-GB" sz="1000" b="1" i="0" u="none" strike="noStrike" dirty="0">
                          <a:solidFill>
                            <a:srgbClr val="000000"/>
                          </a:solidFill>
                          <a:effectLst/>
                          <a:latin typeface="Arial" panose="020B0604020202020204" pitchFamily="34" charset="0"/>
                          <a:cs typeface="Arial" panose="020B0604020202020204" pitchFamily="34" charset="0"/>
                        </a:rPr>
                        <a:t>Engagement Plan</a:t>
                      </a:r>
                      <a:endParaRPr lang="en-GB" sz="600" b="1" i="0"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chemeClr val="bg2">
                        <a:lumMod val="20000"/>
                        <a:lumOff val="80000"/>
                      </a:schemeClr>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rgbClr val="FFC000"/>
                        </a:gs>
                        <a:gs pos="34000">
                          <a:srgbClr val="FFC000"/>
                        </a:gs>
                        <a:gs pos="83000">
                          <a:srgbClr val="00B050"/>
                        </a:gs>
                        <a:gs pos="100000">
                          <a:srgbClr val="00B050"/>
                        </a:gs>
                      </a:gsLst>
                      <a:path path="circle">
                        <a:fillToRect l="100000" t="100000"/>
                      </a:path>
                      <a:tileRect r="-100000" b="-100000"/>
                    </a:gra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rgbClr val="FFC000"/>
                        </a:gs>
                        <a:gs pos="34000">
                          <a:srgbClr val="FFC000"/>
                        </a:gs>
                        <a:gs pos="83000">
                          <a:srgbClr val="00B050"/>
                        </a:gs>
                        <a:gs pos="100000">
                          <a:srgbClr val="00B050"/>
                        </a:gs>
                      </a:gsLst>
                      <a:path path="circle">
                        <a:fillToRect l="100000" t="100000"/>
                      </a:path>
                      <a:tileRect r="-100000" b="-100000"/>
                    </a:gra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extLst>
                  <a:ext uri="{0D108BD9-81ED-4DB2-BD59-A6C34878D82A}">
                    <a16:rowId xmlns:a16="http://schemas.microsoft.com/office/drawing/2014/main" val="2082088806"/>
                  </a:ext>
                </a:extLst>
              </a:tr>
              <a:tr h="274361">
                <a:tc>
                  <a:txBody>
                    <a:bodyPr/>
                    <a:lstStyle/>
                    <a:p>
                      <a:pPr algn="l" fontAlgn="ctr"/>
                      <a:r>
                        <a:rPr lang="en-GB" sz="1000" b="1" i="0" u="none" strike="noStrike" dirty="0">
                          <a:solidFill>
                            <a:srgbClr val="000000"/>
                          </a:solidFill>
                          <a:effectLst/>
                          <a:latin typeface="Arial" panose="020B0604020202020204" pitchFamily="34" charset="0"/>
                          <a:cs typeface="Arial" panose="020B0604020202020204" pitchFamily="34" charset="0"/>
                        </a:rPr>
                        <a:t>Monitoring outcomes</a:t>
                      </a:r>
                    </a:p>
                  </a:txBody>
                  <a:tcPr marL="72000" marR="0" marT="0" marB="0" anchor="ctr">
                    <a:solidFill>
                      <a:schemeClr val="bg2">
                        <a:lumMod val="20000"/>
                        <a:lumOff val="80000"/>
                      </a:schemeClr>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rgbClr val="FFC000"/>
                        </a:gs>
                        <a:gs pos="34000">
                          <a:srgbClr val="FFC000"/>
                        </a:gs>
                        <a:gs pos="83000">
                          <a:srgbClr val="00B050"/>
                        </a:gs>
                        <a:gs pos="100000">
                          <a:srgbClr val="00B050"/>
                        </a:gs>
                      </a:gsLst>
                      <a:path path="circle">
                        <a:fillToRect l="100000" t="100000"/>
                      </a:path>
                      <a:tileRect r="-100000" b="-100000"/>
                    </a:gra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rgbClr val="FFC000"/>
                        </a:gs>
                        <a:gs pos="34000">
                          <a:srgbClr val="FFC000"/>
                        </a:gs>
                        <a:gs pos="83000">
                          <a:srgbClr val="00B050"/>
                        </a:gs>
                        <a:gs pos="100000">
                          <a:srgbClr val="00B050"/>
                        </a:gs>
                      </a:gsLst>
                      <a:path path="circle">
                        <a:fillToRect l="100000" t="100000"/>
                      </a:path>
                      <a:tileRect r="-100000" b="-100000"/>
                    </a:gra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bg2">
                        <a:lumMod val="20000"/>
                        <a:lumOff val="8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3">
                        <a:lumMod val="60000"/>
                        <a:lumOff val="4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3">
                        <a:lumMod val="60000"/>
                        <a:lumOff val="4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3">
                        <a:lumMod val="60000"/>
                        <a:lumOff val="4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3">
                        <a:lumMod val="60000"/>
                        <a:lumOff val="4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3">
                        <a:lumMod val="60000"/>
                        <a:lumOff val="4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3">
                        <a:lumMod val="60000"/>
                        <a:lumOff val="40000"/>
                      </a:schemeClr>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chemeClr val="accent3">
                        <a:lumMod val="60000"/>
                        <a:lumOff val="40000"/>
                      </a:schemeClr>
                    </a:solidFill>
                  </a:tcPr>
                </a:tc>
                <a:extLst>
                  <a:ext uri="{0D108BD9-81ED-4DB2-BD59-A6C34878D82A}">
                    <a16:rowId xmlns:a16="http://schemas.microsoft.com/office/drawing/2014/main" val="2826839525"/>
                  </a:ext>
                </a:extLst>
              </a:tr>
            </a:tbl>
          </a:graphicData>
        </a:graphic>
      </p:graphicFrame>
      <p:sp>
        <p:nvSpPr>
          <p:cNvPr id="49" name="5-point Star 48">
            <a:extLst>
              <a:ext uri="{FF2B5EF4-FFF2-40B4-BE49-F238E27FC236}">
                <a16:creationId xmlns:a16="http://schemas.microsoft.com/office/drawing/2014/main" id="{A77B1053-EAD7-E84C-B611-77CC1EEBB1EA}"/>
              </a:ext>
            </a:extLst>
          </p:cNvPr>
          <p:cNvSpPr/>
          <p:nvPr/>
        </p:nvSpPr>
        <p:spPr>
          <a:xfrm>
            <a:off x="8743358" y="1560956"/>
            <a:ext cx="279399" cy="254000"/>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5-point Star 49">
            <a:extLst>
              <a:ext uri="{FF2B5EF4-FFF2-40B4-BE49-F238E27FC236}">
                <a16:creationId xmlns:a16="http://schemas.microsoft.com/office/drawing/2014/main" id="{7C0E82C6-57E3-4949-B52F-D56DCCE6B468}"/>
              </a:ext>
            </a:extLst>
          </p:cNvPr>
          <p:cNvSpPr/>
          <p:nvPr/>
        </p:nvSpPr>
        <p:spPr>
          <a:xfrm>
            <a:off x="9859853" y="1844836"/>
            <a:ext cx="279399" cy="254000"/>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5-point Star 51">
            <a:extLst>
              <a:ext uri="{FF2B5EF4-FFF2-40B4-BE49-F238E27FC236}">
                <a16:creationId xmlns:a16="http://schemas.microsoft.com/office/drawing/2014/main" id="{8C29D4DD-1F2D-6145-AA1C-4DF00B580A8A}"/>
              </a:ext>
            </a:extLst>
          </p:cNvPr>
          <p:cNvSpPr/>
          <p:nvPr/>
        </p:nvSpPr>
        <p:spPr>
          <a:xfrm>
            <a:off x="8743358" y="2394823"/>
            <a:ext cx="279399" cy="254000"/>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5-point Star 52">
            <a:extLst>
              <a:ext uri="{FF2B5EF4-FFF2-40B4-BE49-F238E27FC236}">
                <a16:creationId xmlns:a16="http://schemas.microsoft.com/office/drawing/2014/main" id="{A31294CE-2C53-564B-AAB5-D85BBD5E8B4C}"/>
              </a:ext>
            </a:extLst>
          </p:cNvPr>
          <p:cNvSpPr/>
          <p:nvPr/>
        </p:nvSpPr>
        <p:spPr>
          <a:xfrm>
            <a:off x="8743358" y="2670280"/>
            <a:ext cx="279399" cy="254000"/>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5-point Star 53">
            <a:extLst>
              <a:ext uri="{FF2B5EF4-FFF2-40B4-BE49-F238E27FC236}">
                <a16:creationId xmlns:a16="http://schemas.microsoft.com/office/drawing/2014/main" id="{859A08CC-D8C3-8A47-B243-EAD52FA47EA7}"/>
              </a:ext>
            </a:extLst>
          </p:cNvPr>
          <p:cNvSpPr/>
          <p:nvPr/>
        </p:nvSpPr>
        <p:spPr>
          <a:xfrm>
            <a:off x="7047177" y="2936232"/>
            <a:ext cx="279399" cy="254000"/>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34877588-471A-1044-8BEF-F5664E44A2F1}"/>
              </a:ext>
            </a:extLst>
          </p:cNvPr>
          <p:cNvSpPr/>
          <p:nvPr/>
        </p:nvSpPr>
        <p:spPr>
          <a:xfrm>
            <a:off x="7416999" y="3286296"/>
            <a:ext cx="118800" cy="118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7" name="Table 56">
            <a:extLst>
              <a:ext uri="{FF2B5EF4-FFF2-40B4-BE49-F238E27FC236}">
                <a16:creationId xmlns:a16="http://schemas.microsoft.com/office/drawing/2014/main" id="{ECE48A82-D573-5441-B0A0-3EA8E48BFF67}"/>
              </a:ext>
            </a:extLst>
          </p:cNvPr>
          <p:cNvGraphicFramePr>
            <a:graphicFrameLocks noGrp="1"/>
          </p:cNvGraphicFramePr>
          <p:nvPr>
            <p:extLst>
              <p:ext uri="{D42A27DB-BD31-4B8C-83A1-F6EECF244321}">
                <p14:modId xmlns:p14="http://schemas.microsoft.com/office/powerpoint/2010/main" val="3567878691"/>
              </p:ext>
            </p:extLst>
          </p:nvPr>
        </p:nvGraphicFramePr>
        <p:xfrm>
          <a:off x="984689" y="4103031"/>
          <a:ext cx="5597845" cy="2462887"/>
        </p:xfrm>
        <a:graphic>
          <a:graphicData uri="http://schemas.openxmlformats.org/drawingml/2006/table">
            <a:tbl>
              <a:tblPr>
                <a:tableStyleId>{5C22544A-7EE6-4342-B048-85BDC9FD1C3A}</a:tableStyleId>
              </a:tblPr>
              <a:tblGrid>
                <a:gridCol w="2405193">
                  <a:extLst>
                    <a:ext uri="{9D8B030D-6E8A-4147-A177-3AD203B41FA5}">
                      <a16:colId xmlns:a16="http://schemas.microsoft.com/office/drawing/2014/main" val="2652913285"/>
                    </a:ext>
                  </a:extLst>
                </a:gridCol>
                <a:gridCol w="476151">
                  <a:extLst>
                    <a:ext uri="{9D8B030D-6E8A-4147-A177-3AD203B41FA5}">
                      <a16:colId xmlns:a16="http://schemas.microsoft.com/office/drawing/2014/main" val="3276543510"/>
                    </a:ext>
                  </a:extLst>
                </a:gridCol>
                <a:gridCol w="2157036">
                  <a:extLst>
                    <a:ext uri="{9D8B030D-6E8A-4147-A177-3AD203B41FA5}">
                      <a16:colId xmlns:a16="http://schemas.microsoft.com/office/drawing/2014/main" val="1875760338"/>
                    </a:ext>
                  </a:extLst>
                </a:gridCol>
                <a:gridCol w="559465">
                  <a:extLst>
                    <a:ext uri="{9D8B030D-6E8A-4147-A177-3AD203B41FA5}">
                      <a16:colId xmlns:a16="http://schemas.microsoft.com/office/drawing/2014/main" val="1403106599"/>
                    </a:ext>
                  </a:extLst>
                </a:gridCol>
              </a:tblGrid>
              <a:tr h="288964">
                <a:tc>
                  <a:txBody>
                    <a:bodyPr/>
                    <a:lstStyle/>
                    <a:p>
                      <a:pPr algn="l" fontAlgn="ctr"/>
                      <a:r>
                        <a:rPr lang="en-GB" sz="1000" b="1" i="0" u="none" strike="noStrike" dirty="0">
                          <a:solidFill>
                            <a:schemeClr val="bg1"/>
                          </a:solidFill>
                          <a:effectLst/>
                          <a:latin typeface="Arial" panose="020B0604020202020204" pitchFamily="34" charset="0"/>
                          <a:cs typeface="Arial" panose="020B0604020202020204" pitchFamily="34" charset="0"/>
                        </a:rPr>
                        <a:t>Top programme risks</a:t>
                      </a:r>
                    </a:p>
                  </a:txBody>
                  <a:tcPr marL="72000" marR="0" marT="0" marB="0" anchor="ctr">
                    <a:solidFill>
                      <a:schemeClr val="accent2"/>
                    </a:solidFill>
                  </a:tcPr>
                </a:tc>
                <a:tc>
                  <a:txBody>
                    <a:bodyPr/>
                    <a:lstStyle/>
                    <a:p>
                      <a:pPr algn="ctr" fontAlgn="ctr"/>
                      <a:r>
                        <a:rPr lang="en-GB" sz="1000" b="1" u="none" strike="noStrike" dirty="0">
                          <a:solidFill>
                            <a:schemeClr val="bg1"/>
                          </a:solidFill>
                          <a:effectLst/>
                          <a:latin typeface="Arial" panose="020B0604020202020204" pitchFamily="34" charset="0"/>
                          <a:cs typeface="Arial" panose="020B0604020202020204" pitchFamily="34" charset="0"/>
                        </a:rPr>
                        <a:t>RAG</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2"/>
                    </a:solidFill>
                  </a:tcPr>
                </a:tc>
                <a:tc gridSpan="2">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Mitigations </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453087">
                <a:tc>
                  <a:txBody>
                    <a:bodyPr/>
                    <a:lstStyle/>
                    <a:p>
                      <a:pPr algn="l" fontAlgn="ctr"/>
                      <a:r>
                        <a:rPr lang="en-GB" sz="900" b="0" i="1" u="none" strike="noStrike" dirty="0">
                          <a:solidFill>
                            <a:srgbClr val="000000"/>
                          </a:solidFill>
                          <a:effectLst/>
                          <a:latin typeface="Arial" panose="020B0604020202020204" pitchFamily="34" charset="0"/>
                          <a:cs typeface="Arial" panose="020B0604020202020204" pitchFamily="34" charset="0"/>
                        </a:rPr>
                        <a:t>Provide overview of each risk and potential impact</a:t>
                      </a:r>
                    </a:p>
                  </a:txBody>
                  <a:tcPr marL="72000" marR="5458" marT="5458" marB="0" anchor="ctr">
                    <a:solidFill>
                      <a:schemeClr val="bg2">
                        <a:lumMod val="20000"/>
                        <a:lumOff val="80000"/>
                      </a:schemeClr>
                    </a:solidFill>
                  </a:tcPr>
                </a:tc>
                <a:tc>
                  <a:txBody>
                    <a:bodyPr/>
                    <a:lstStyle/>
                    <a:p>
                      <a:pPr algn="ctr" fontAlgn="ctr"/>
                      <a:endParaRPr lang="en-GB"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a:txBody>
                    <a:bodyPr/>
                    <a:lstStyle/>
                    <a:p>
                      <a:pPr algn="l" fontAlgn="ctr"/>
                      <a:r>
                        <a:rPr lang="en-GB" sz="900" b="0" i="1" u="none" strike="noStrike" dirty="0">
                          <a:solidFill>
                            <a:srgbClr val="000000"/>
                          </a:solidFill>
                          <a:effectLst/>
                          <a:latin typeface="Arial" panose="020B0604020202020204" pitchFamily="34" charset="0"/>
                          <a:cs typeface="Arial" panose="020B0604020202020204" pitchFamily="34" charset="0"/>
                        </a:rPr>
                        <a:t>Describe the key actions being taken to manage/minimise the risk here</a:t>
                      </a:r>
                    </a:p>
                  </a:txBody>
                  <a:tcPr marL="72000" marR="0" marT="0" marB="0" anchor="ctr">
                    <a:solidFill>
                      <a:schemeClr val="bg2">
                        <a:lumMod val="20000"/>
                        <a:lumOff val="80000"/>
                      </a:schemeClr>
                    </a:solidFill>
                  </a:tcPr>
                </a:tc>
                <a:tc>
                  <a:txBody>
                    <a:bodyPr/>
                    <a:lstStyle/>
                    <a:p>
                      <a:pPr algn="l" fontAlgn="ctr"/>
                      <a:r>
                        <a:rPr lang="en-GB" sz="900" b="0" i="1" u="none" strike="noStrike" dirty="0">
                          <a:solidFill>
                            <a:srgbClr val="000000"/>
                          </a:solidFill>
                          <a:effectLst/>
                          <a:latin typeface="Arial" panose="020B0604020202020204" pitchFamily="34" charset="0"/>
                          <a:cs typeface="Arial" panose="020B0604020202020204" pitchFamily="34" charset="0"/>
                        </a:rPr>
                        <a:t>Risk owner</a:t>
                      </a:r>
                    </a:p>
                  </a:txBody>
                  <a:tcPr marL="72000" marR="0" marT="0" marB="0" anchor="ctr">
                    <a:solidFill>
                      <a:schemeClr val="bg2">
                        <a:lumMod val="20000"/>
                        <a:lumOff val="80000"/>
                      </a:schemeClr>
                    </a:solidFill>
                  </a:tcPr>
                </a:tc>
                <a:extLst>
                  <a:ext uri="{0D108BD9-81ED-4DB2-BD59-A6C34878D82A}">
                    <a16:rowId xmlns:a16="http://schemas.microsoft.com/office/drawing/2014/main" val="2970139159"/>
                  </a:ext>
                </a:extLst>
              </a:tr>
              <a:tr h="57919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1" u="none" strike="noStrike" dirty="0">
                          <a:solidFill>
                            <a:srgbClr val="000000"/>
                          </a:solidFill>
                          <a:effectLst/>
                          <a:latin typeface="Arial" panose="020B0604020202020204" pitchFamily="34" charset="0"/>
                          <a:cs typeface="Arial" panose="020B0604020202020204" pitchFamily="34" charset="0"/>
                        </a:rPr>
                        <a:t>Provide overview of each risk and potential impact</a:t>
                      </a:r>
                    </a:p>
                  </a:txBody>
                  <a:tcPr marL="72000" marR="5458" marT="5458" marB="0" anchor="ctr">
                    <a:solidFill>
                      <a:schemeClr val="bg2">
                        <a:lumMod val="20000"/>
                        <a:lumOff val="80000"/>
                      </a:schemeClr>
                    </a:solidFill>
                  </a:tcPr>
                </a:tc>
                <a:tc>
                  <a:txBody>
                    <a:bodyPr/>
                    <a:lstStyle/>
                    <a:p>
                      <a:pPr algn="ctr" fontAlgn="ctr"/>
                      <a:r>
                        <a:rPr lang="en-GB" sz="700" u="none" strike="noStrike" dirty="0">
                          <a:effectLst/>
                          <a:latin typeface="Arial" panose="020B0604020202020204" pitchFamily="34" charset="0"/>
                          <a:cs typeface="Arial" panose="020B0604020202020204" pitchFamily="34" charset="0"/>
                        </a:rPr>
                        <a:t> </a:t>
                      </a:r>
                      <a:endParaRPr lang="en-GB"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100000"/>
                            <a:shade val="100000"/>
                            <a:satMod val="130000"/>
                          </a:schemeClr>
                        </a:gs>
                        <a:gs pos="100000">
                          <a:srgbClr val="FFC000"/>
                        </a:gs>
                      </a:gsLst>
                      <a:lin ang="10800000" scaled="0"/>
                    </a:gra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1" u="none" strike="noStrike" dirty="0">
                          <a:solidFill>
                            <a:srgbClr val="000000"/>
                          </a:solidFill>
                          <a:effectLst/>
                          <a:latin typeface="Arial" panose="020B0604020202020204" pitchFamily="34" charset="0"/>
                          <a:cs typeface="Arial" panose="020B0604020202020204" pitchFamily="34" charset="0"/>
                        </a:rPr>
                        <a:t>Describe the key actions being taken to manage/minimise the risk here</a:t>
                      </a:r>
                    </a:p>
                  </a:txBody>
                  <a:tcPr marL="72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1" u="none" strike="noStrike" dirty="0">
                          <a:solidFill>
                            <a:srgbClr val="000000"/>
                          </a:solidFill>
                          <a:effectLst/>
                          <a:latin typeface="Arial" panose="020B0604020202020204" pitchFamily="34" charset="0"/>
                          <a:cs typeface="Arial" panose="020B0604020202020204" pitchFamily="34" charset="0"/>
                        </a:rPr>
                        <a:t>Risk owner</a:t>
                      </a:r>
                    </a:p>
                    <a:p>
                      <a:pPr algn="l" fontAlgn="ct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chemeClr val="bg2">
                        <a:lumMod val="20000"/>
                        <a:lumOff val="80000"/>
                      </a:schemeClr>
                    </a:solidFill>
                  </a:tcPr>
                </a:tc>
                <a:extLst>
                  <a:ext uri="{0D108BD9-81ED-4DB2-BD59-A6C34878D82A}">
                    <a16:rowId xmlns:a16="http://schemas.microsoft.com/office/drawing/2014/main" val="3810033945"/>
                  </a:ext>
                </a:extLst>
              </a:tr>
              <a:tr h="479907">
                <a:tc>
                  <a:txBody>
                    <a:bodyPr/>
                    <a:lstStyle/>
                    <a:p>
                      <a:pPr algn="l" fontAlgn="ctr"/>
                      <a:r>
                        <a:rPr lang="en-GB" sz="900" b="0" i="1" u="none" strike="noStrike" dirty="0">
                          <a:solidFill>
                            <a:srgbClr val="000000"/>
                          </a:solidFill>
                          <a:effectLst/>
                          <a:latin typeface="Arial" panose="020B0604020202020204" pitchFamily="34" charset="0"/>
                          <a:cs typeface="Arial" panose="020B0604020202020204" pitchFamily="34" charset="0"/>
                        </a:rPr>
                        <a:t>Provide overview of each risk and potential impact</a:t>
                      </a:r>
                    </a:p>
                  </a:txBody>
                  <a:tcPr marL="72000" marR="5458" marT="5458" marB="0" anchor="ctr">
                    <a:solidFill>
                      <a:schemeClr val="bg2">
                        <a:lumMod val="20000"/>
                        <a:lumOff val="80000"/>
                      </a:schemeClr>
                    </a:solidFill>
                  </a:tcPr>
                </a:tc>
                <a:tc>
                  <a:txBody>
                    <a:bodyPr/>
                    <a:lstStyle/>
                    <a:p>
                      <a:pPr algn="ctr" fontAlgn="ctr"/>
                      <a:endParaRPr lang="en-GB" sz="700" b="0" i="0" u="none" strike="noStrike" cap="none" dirty="0">
                        <a:solidFill>
                          <a:schemeClr val="dk1"/>
                        </a:solidFill>
                        <a:effectLst/>
                        <a:latin typeface="Arial" panose="020B0604020202020204" pitchFamily="34" charset="0"/>
                        <a:ea typeface="+mn-ea"/>
                        <a:cs typeface="Arial" panose="020B0604020202020204" pitchFamily="34" charset="0"/>
                        <a:sym typeface="Arial"/>
                      </a:endParaRPr>
                    </a:p>
                  </a:txBody>
                  <a:tcPr marL="0" marR="0" marT="0" marB="0" anchor="ctr">
                    <a:solidFill>
                      <a:srgbClr val="FFC000"/>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1" u="none" strike="noStrike" dirty="0">
                          <a:solidFill>
                            <a:srgbClr val="000000"/>
                          </a:solidFill>
                          <a:effectLst/>
                          <a:latin typeface="Arial" panose="020B0604020202020204" pitchFamily="34" charset="0"/>
                          <a:cs typeface="Arial" panose="020B0604020202020204" pitchFamily="34" charset="0"/>
                        </a:rPr>
                        <a:t>Describe the key actions being taken to manage/minimise the risk here</a:t>
                      </a:r>
                    </a:p>
                  </a:txBody>
                  <a:tcPr marL="72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1" u="none" strike="noStrike" dirty="0">
                          <a:solidFill>
                            <a:srgbClr val="000000"/>
                          </a:solidFill>
                          <a:effectLst/>
                          <a:latin typeface="Arial" panose="020B0604020202020204" pitchFamily="34" charset="0"/>
                          <a:cs typeface="Arial" panose="020B0604020202020204" pitchFamily="34" charset="0"/>
                        </a:rPr>
                        <a:t>Risk owner</a:t>
                      </a:r>
                    </a:p>
                    <a:p>
                      <a:pPr algn="l" fontAlgn="ct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chemeClr val="bg2">
                        <a:lumMod val="20000"/>
                        <a:lumOff val="80000"/>
                      </a:schemeClr>
                    </a:solidFill>
                  </a:tcPr>
                </a:tc>
                <a:extLst>
                  <a:ext uri="{0D108BD9-81ED-4DB2-BD59-A6C34878D82A}">
                    <a16:rowId xmlns:a16="http://schemas.microsoft.com/office/drawing/2014/main" val="2336448181"/>
                  </a:ext>
                </a:extLst>
              </a:tr>
              <a:tr h="661733">
                <a:tc>
                  <a:txBody>
                    <a:bodyPr/>
                    <a:lstStyle/>
                    <a:p>
                      <a:pPr algn="l" fontAlgn="ctr"/>
                      <a:r>
                        <a:rPr lang="en-GB" sz="900" b="0" i="1" u="none" strike="noStrike" dirty="0">
                          <a:solidFill>
                            <a:srgbClr val="000000"/>
                          </a:solidFill>
                          <a:effectLst/>
                          <a:latin typeface="Arial" panose="020B0604020202020204" pitchFamily="34" charset="0"/>
                          <a:cs typeface="Arial" panose="020B0604020202020204" pitchFamily="34" charset="0"/>
                        </a:rPr>
                        <a:t>Provide overview of each risk and potential impact</a:t>
                      </a:r>
                    </a:p>
                  </a:txBody>
                  <a:tcPr marL="72000" marR="5458" marT="5458" marB="0" anchor="ctr">
                    <a:solidFill>
                      <a:schemeClr val="bg2">
                        <a:lumMod val="20000"/>
                        <a:lumOff val="80000"/>
                      </a:schemeClr>
                    </a:solidFill>
                  </a:tcPr>
                </a:tc>
                <a:tc>
                  <a:txBody>
                    <a:bodyPr/>
                    <a:lstStyle/>
                    <a:p>
                      <a:pPr algn="ctr" fontAlgn="ctr"/>
                      <a:r>
                        <a:rPr lang="en-GB" sz="700" u="none" strike="noStrike" dirty="0">
                          <a:effectLst/>
                          <a:latin typeface="Arial" panose="020B0604020202020204" pitchFamily="34" charset="0"/>
                          <a:cs typeface="Arial" panose="020B0604020202020204" pitchFamily="34" charset="0"/>
                        </a:rPr>
                        <a:t> </a:t>
                      </a:r>
                      <a:endParaRPr lang="en-GB"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FC000"/>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1" u="none" strike="noStrike" dirty="0">
                          <a:solidFill>
                            <a:srgbClr val="000000"/>
                          </a:solidFill>
                          <a:effectLst/>
                          <a:latin typeface="Arial" panose="020B0604020202020204" pitchFamily="34" charset="0"/>
                          <a:cs typeface="Arial" panose="020B0604020202020204" pitchFamily="34" charset="0"/>
                        </a:rPr>
                        <a:t>Describe the key actions being taken to manage/minimise the risk here</a:t>
                      </a:r>
                    </a:p>
                  </a:txBody>
                  <a:tcPr marL="72000" marR="0" marT="0" marB="0" anchor="ctr">
                    <a:solidFill>
                      <a:schemeClr val="bg2">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1" u="none" strike="noStrike" dirty="0">
                          <a:solidFill>
                            <a:srgbClr val="000000"/>
                          </a:solidFill>
                          <a:effectLst/>
                          <a:latin typeface="Arial" panose="020B0604020202020204" pitchFamily="34" charset="0"/>
                          <a:cs typeface="Arial" panose="020B0604020202020204" pitchFamily="34" charset="0"/>
                        </a:rPr>
                        <a:t>Risk owner</a:t>
                      </a:r>
                    </a:p>
                  </a:txBody>
                  <a:tcPr marL="72000" marR="0" marT="0" marB="0" anchor="ctr">
                    <a:solidFill>
                      <a:schemeClr val="bg2">
                        <a:lumMod val="20000"/>
                        <a:lumOff val="80000"/>
                      </a:schemeClr>
                    </a:solidFill>
                  </a:tcPr>
                </a:tc>
                <a:extLst>
                  <a:ext uri="{0D108BD9-81ED-4DB2-BD59-A6C34878D82A}">
                    <a16:rowId xmlns:a16="http://schemas.microsoft.com/office/drawing/2014/main" val="2060485036"/>
                  </a:ext>
                </a:extLst>
              </a:tr>
            </a:tbl>
          </a:graphicData>
        </a:graphic>
      </p:graphicFrame>
      <p:graphicFrame>
        <p:nvGraphicFramePr>
          <p:cNvPr id="58" name="Table 57">
            <a:extLst>
              <a:ext uri="{FF2B5EF4-FFF2-40B4-BE49-F238E27FC236}">
                <a16:creationId xmlns:a16="http://schemas.microsoft.com/office/drawing/2014/main" id="{15AD6B86-5016-5E4B-BB2A-8C1453C5926B}"/>
              </a:ext>
            </a:extLst>
          </p:cNvPr>
          <p:cNvGraphicFramePr>
            <a:graphicFrameLocks noGrp="1"/>
          </p:cNvGraphicFramePr>
          <p:nvPr/>
        </p:nvGraphicFramePr>
        <p:xfrm>
          <a:off x="6699286" y="4103032"/>
          <a:ext cx="3154073" cy="2462887"/>
        </p:xfrm>
        <a:graphic>
          <a:graphicData uri="http://schemas.openxmlformats.org/drawingml/2006/table">
            <a:tbl>
              <a:tblPr>
                <a:tableStyleId>{5C22544A-7EE6-4342-B048-85BDC9FD1C3A}</a:tableStyleId>
              </a:tblPr>
              <a:tblGrid>
                <a:gridCol w="1715797">
                  <a:extLst>
                    <a:ext uri="{9D8B030D-6E8A-4147-A177-3AD203B41FA5}">
                      <a16:colId xmlns:a16="http://schemas.microsoft.com/office/drawing/2014/main" val="2652913285"/>
                    </a:ext>
                  </a:extLst>
                </a:gridCol>
                <a:gridCol w="1438276">
                  <a:extLst>
                    <a:ext uri="{9D8B030D-6E8A-4147-A177-3AD203B41FA5}">
                      <a16:colId xmlns:a16="http://schemas.microsoft.com/office/drawing/2014/main" val="1875760338"/>
                    </a:ext>
                  </a:extLst>
                </a:gridCol>
              </a:tblGrid>
              <a:tr h="310715">
                <a:tc gridSpan="2">
                  <a:txBody>
                    <a:bodyPr/>
                    <a:lstStyle/>
                    <a:p>
                      <a:pPr algn="ctr" fontAlgn="ctr"/>
                      <a:r>
                        <a:rPr lang="en-GB" sz="1000" b="1" i="0" u="none" strike="noStrike" dirty="0">
                          <a:solidFill>
                            <a:schemeClr val="bg1"/>
                          </a:solidFill>
                          <a:effectLst/>
                          <a:latin typeface="+mn-lt"/>
                        </a:rPr>
                        <a:t>Milestones</a:t>
                      </a:r>
                      <a:endParaRPr lang="en-GB" sz="1000" b="1" i="0" u="none" strike="noStrike" dirty="0">
                        <a:solidFill>
                          <a:schemeClr val="bg1"/>
                        </a:solidFill>
                        <a:effectLst/>
                        <a:latin typeface="HelveticaNeue LT 55 Roman" panose="020B0604020202020204" pitchFamily="34" charset="0"/>
                      </a:endParaRPr>
                    </a:p>
                  </a:txBody>
                  <a:tcPr marL="0" marR="0" marT="0" marB="0" anchor="ctr">
                    <a:solidFill>
                      <a:schemeClr val="accent2"/>
                    </a:solidFill>
                  </a:tcPr>
                </a:tc>
                <a:tc hMerge="1">
                  <a:txBody>
                    <a:bodyPr/>
                    <a:lstStyle/>
                    <a:p>
                      <a:pPr algn="ctr" fontAlgn="ctr"/>
                      <a:r>
                        <a:rPr lang="en-GB" sz="1000" b="1" i="0" u="none" strike="noStrike" dirty="0">
                          <a:solidFill>
                            <a:schemeClr val="tx1"/>
                          </a:solidFill>
                          <a:effectLst/>
                          <a:latin typeface="HelveticaNeue LT 55 Roman" panose="020B0604020202020204" pitchFamily="34" charset="0"/>
                        </a:rPr>
                        <a:t> </a:t>
                      </a: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488144">
                <a:tc>
                  <a:txBody>
                    <a:bodyPr/>
                    <a:lstStyle/>
                    <a:p>
                      <a:pPr algn="ctr" fontAlgn="ctr"/>
                      <a:r>
                        <a:rPr lang="en-GB" sz="900" b="1" i="0" u="none" strike="noStrike" dirty="0">
                          <a:solidFill>
                            <a:srgbClr val="000000"/>
                          </a:solidFill>
                          <a:effectLst/>
                          <a:latin typeface="+mn-lt"/>
                        </a:rPr>
                        <a:t>Achieved since last Board</a:t>
                      </a:r>
                    </a:p>
                  </a:txBody>
                  <a:tcPr marL="5458" marR="5458" marT="5458" marB="0" anchor="ctr">
                    <a:solidFill>
                      <a:schemeClr val="bg2">
                        <a:lumMod val="20000"/>
                        <a:lumOff val="80000"/>
                      </a:schemeClr>
                    </a:solidFill>
                  </a:tcPr>
                </a:tc>
                <a:tc>
                  <a:txBody>
                    <a:bodyPr/>
                    <a:lstStyle/>
                    <a:p>
                      <a:pPr algn="ctr" fontAlgn="ctr"/>
                      <a:r>
                        <a:rPr lang="en-GB" sz="900" b="1" i="0" u="none" strike="noStrike" dirty="0">
                          <a:solidFill>
                            <a:srgbClr val="000000"/>
                          </a:solidFill>
                          <a:effectLst/>
                          <a:latin typeface="+mn-lt"/>
                        </a:rPr>
                        <a:t>Upcoming milestones</a:t>
                      </a:r>
                    </a:p>
                  </a:txBody>
                  <a:tcPr marL="0" marR="0" marT="0" marB="0" anchor="ctr">
                    <a:solidFill>
                      <a:schemeClr val="bg2">
                        <a:lumMod val="20000"/>
                        <a:lumOff val="80000"/>
                      </a:schemeClr>
                    </a:solidFill>
                  </a:tcPr>
                </a:tc>
                <a:extLst>
                  <a:ext uri="{0D108BD9-81ED-4DB2-BD59-A6C34878D82A}">
                    <a16:rowId xmlns:a16="http://schemas.microsoft.com/office/drawing/2014/main" val="2970139159"/>
                  </a:ext>
                </a:extLst>
              </a:tr>
              <a:tr h="1664028">
                <a:tc>
                  <a:txBody>
                    <a:bodyPr/>
                    <a:lstStyle/>
                    <a:p>
                      <a:pPr marL="136525" marR="0" lvl="0" indent="-87313"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dirty="0">
                          <a:solidFill>
                            <a:srgbClr val="000000"/>
                          </a:solidFill>
                          <a:effectLst/>
                          <a:latin typeface="+mn-lt"/>
                        </a:rPr>
                        <a:t>Note any key milestones</a:t>
                      </a:r>
                      <a:br>
                        <a:rPr lang="en-GB" sz="900" b="0" i="0" u="none" strike="noStrike" dirty="0">
                          <a:solidFill>
                            <a:srgbClr val="000000"/>
                          </a:solidFill>
                          <a:effectLst/>
                          <a:latin typeface="+mn-lt"/>
                        </a:rPr>
                      </a:br>
                      <a:r>
                        <a:rPr lang="en-GB" sz="900" b="0" i="0" u="none" strike="noStrike" dirty="0">
                          <a:solidFill>
                            <a:srgbClr val="000000"/>
                          </a:solidFill>
                          <a:effectLst/>
                          <a:latin typeface="+mn-lt"/>
                        </a:rPr>
                        <a:t>since last Board, e.g. on engagement or completion</a:t>
                      </a:r>
                      <a:br>
                        <a:rPr lang="en-GB" sz="900" b="0" i="0" u="none" strike="noStrike" dirty="0">
                          <a:solidFill>
                            <a:srgbClr val="000000"/>
                          </a:solidFill>
                          <a:effectLst/>
                          <a:latin typeface="+mn-lt"/>
                        </a:rPr>
                      </a:br>
                      <a:r>
                        <a:rPr lang="en-GB" sz="900" b="0" i="0" u="none" strike="noStrike" dirty="0">
                          <a:solidFill>
                            <a:srgbClr val="000000"/>
                          </a:solidFill>
                          <a:effectLst/>
                          <a:latin typeface="+mn-lt"/>
                        </a:rPr>
                        <a:t>of a business case</a:t>
                      </a:r>
                    </a:p>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0" u="none" strike="noStrike" dirty="0">
                        <a:solidFill>
                          <a:srgbClr val="000000"/>
                        </a:solidFill>
                        <a:effectLst/>
                        <a:latin typeface="+mn-lt"/>
                      </a:endParaRPr>
                    </a:p>
                    <a:p>
                      <a:pPr algn="l" fontAlgn="ctr"/>
                      <a:endParaRPr lang="en-GB" sz="900" b="1" i="0" u="none" strike="noStrike" dirty="0">
                        <a:solidFill>
                          <a:srgbClr val="000000"/>
                        </a:solidFill>
                        <a:effectLst/>
                        <a:latin typeface="+mn-lt"/>
                      </a:endParaRPr>
                    </a:p>
                  </a:txBody>
                  <a:tcPr marL="5458" marR="5458" marT="5458" marB="0" anchor="ctr">
                    <a:solidFill>
                      <a:schemeClr val="bg2">
                        <a:lumMod val="20000"/>
                        <a:lumOff val="80000"/>
                      </a:schemeClr>
                    </a:solidFill>
                  </a:tcPr>
                </a:tc>
                <a:tc>
                  <a:txBody>
                    <a:bodyPr/>
                    <a:lstStyle/>
                    <a:p>
                      <a:pPr marL="136525" marR="0" lvl="0" indent="-87313"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dirty="0">
                        <a:solidFill>
                          <a:srgbClr val="000000"/>
                        </a:solidFill>
                        <a:effectLst/>
                        <a:latin typeface="+mn-lt"/>
                      </a:endParaRPr>
                    </a:p>
                  </a:txBody>
                  <a:tcPr marL="0" marR="0" marT="0" marB="0" anchor="ctr">
                    <a:solidFill>
                      <a:schemeClr val="bg2">
                        <a:lumMod val="20000"/>
                        <a:lumOff val="80000"/>
                      </a:schemeClr>
                    </a:solidFill>
                  </a:tcPr>
                </a:tc>
                <a:extLst>
                  <a:ext uri="{0D108BD9-81ED-4DB2-BD59-A6C34878D82A}">
                    <a16:rowId xmlns:a16="http://schemas.microsoft.com/office/drawing/2014/main" val="3810033945"/>
                  </a:ext>
                </a:extLst>
              </a:tr>
            </a:tbl>
          </a:graphicData>
        </a:graphic>
      </p:graphicFrame>
      <p:graphicFrame>
        <p:nvGraphicFramePr>
          <p:cNvPr id="59" name="Table 58">
            <a:extLst>
              <a:ext uri="{FF2B5EF4-FFF2-40B4-BE49-F238E27FC236}">
                <a16:creationId xmlns:a16="http://schemas.microsoft.com/office/drawing/2014/main" id="{55F8034E-19F7-5943-9DB2-43E30DB70113}"/>
              </a:ext>
            </a:extLst>
          </p:cNvPr>
          <p:cNvGraphicFramePr>
            <a:graphicFrameLocks noGrp="1"/>
          </p:cNvGraphicFramePr>
          <p:nvPr/>
        </p:nvGraphicFramePr>
        <p:xfrm>
          <a:off x="9970110" y="4115910"/>
          <a:ext cx="1909772" cy="1338567"/>
        </p:xfrm>
        <a:graphic>
          <a:graphicData uri="http://schemas.openxmlformats.org/drawingml/2006/table">
            <a:tbl>
              <a:tblPr>
                <a:tableStyleId>{5C22544A-7EE6-4342-B048-85BDC9FD1C3A}</a:tableStyleId>
              </a:tblPr>
              <a:tblGrid>
                <a:gridCol w="683612">
                  <a:extLst>
                    <a:ext uri="{9D8B030D-6E8A-4147-A177-3AD203B41FA5}">
                      <a16:colId xmlns:a16="http://schemas.microsoft.com/office/drawing/2014/main" val="2652913285"/>
                    </a:ext>
                  </a:extLst>
                </a:gridCol>
                <a:gridCol w="613080">
                  <a:extLst>
                    <a:ext uri="{9D8B030D-6E8A-4147-A177-3AD203B41FA5}">
                      <a16:colId xmlns:a16="http://schemas.microsoft.com/office/drawing/2014/main" val="1875760338"/>
                    </a:ext>
                  </a:extLst>
                </a:gridCol>
                <a:gridCol w="613080">
                  <a:extLst>
                    <a:ext uri="{9D8B030D-6E8A-4147-A177-3AD203B41FA5}">
                      <a16:colId xmlns:a16="http://schemas.microsoft.com/office/drawing/2014/main" val="2814516183"/>
                    </a:ext>
                  </a:extLst>
                </a:gridCol>
              </a:tblGrid>
              <a:tr h="245846">
                <a:tc gridSpan="3">
                  <a:txBody>
                    <a:bodyPr/>
                    <a:lstStyle/>
                    <a:p>
                      <a:pPr algn="ctr" fontAlgn="ctr"/>
                      <a:r>
                        <a:rPr lang="en-GB" sz="1000" b="1" i="0" u="none" strike="noStrike" dirty="0">
                          <a:solidFill>
                            <a:schemeClr val="bg1"/>
                          </a:solidFill>
                          <a:effectLst/>
                          <a:latin typeface="+mn-lt"/>
                        </a:rPr>
                        <a:t> Budget</a:t>
                      </a:r>
                      <a:r>
                        <a:rPr lang="en-GB" sz="1000" b="1" i="0" u="none" strike="noStrike" dirty="0">
                          <a:solidFill>
                            <a:schemeClr val="bg1"/>
                          </a:solidFill>
                          <a:effectLst/>
                          <a:latin typeface="HelveticaNeue LT 55 Roman" panose="020B0604020202020204" pitchFamily="34" charset="0"/>
                        </a:rPr>
                        <a:t> </a:t>
                      </a:r>
                    </a:p>
                  </a:txBody>
                  <a:tcPr marL="0" marR="0" marT="0" marB="0" anchor="ctr">
                    <a:solidFill>
                      <a:schemeClr val="accent2"/>
                    </a:solidFill>
                  </a:tcPr>
                </a:tc>
                <a:tc hMerge="1">
                  <a:txBody>
                    <a:bodyPr/>
                    <a:lstStyle/>
                    <a:p>
                      <a:pPr algn="ctr" fontAlgn="ctr"/>
                      <a:r>
                        <a:rPr lang="en-GB" sz="1000" b="1" i="0" u="none" strike="noStrike" dirty="0">
                          <a:solidFill>
                            <a:schemeClr val="tx1"/>
                          </a:solidFill>
                          <a:effectLst/>
                          <a:latin typeface="HelveticaNeue LT 55 Roman" panose="020B0604020202020204" pitchFamily="34" charset="0"/>
                        </a:rPr>
                        <a:t> </a:t>
                      </a:r>
                    </a:p>
                  </a:txBody>
                  <a:tcPr marL="0" marR="0" marT="0" marB="0" anchor="ctr">
                    <a:solidFill>
                      <a:schemeClr val="bg2">
                        <a:lumMod val="20000"/>
                        <a:lumOff val="80000"/>
                      </a:schemeClr>
                    </a:solidFill>
                  </a:tcPr>
                </a:tc>
                <a:tc hMerge="1">
                  <a:txBody>
                    <a:bodyPr/>
                    <a:lstStyle/>
                    <a:p>
                      <a:pPr algn="l" fontAlgn="ctr"/>
                      <a:endParaRPr lang="en-GB" sz="1000" b="1" i="0" u="none" strike="noStrike" dirty="0">
                        <a:solidFill>
                          <a:schemeClr val="tx1"/>
                        </a:solidFill>
                        <a:effectLst/>
                        <a:latin typeface="HelveticaNeue LT 55 Roman"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566671">
                <a:tc>
                  <a:txBody>
                    <a:bodyPr/>
                    <a:lstStyle/>
                    <a:p>
                      <a:pPr algn="ctr" fontAlgn="ctr"/>
                      <a:r>
                        <a:rPr lang="en-GB" sz="900" b="1" i="0" u="none" strike="noStrike" dirty="0">
                          <a:solidFill>
                            <a:schemeClr val="bg1"/>
                          </a:solidFill>
                          <a:effectLst/>
                          <a:latin typeface="+mn-lt"/>
                        </a:rPr>
                        <a:t>Actual   spend</a:t>
                      </a:r>
                    </a:p>
                  </a:txBody>
                  <a:tcPr marL="5458" marR="5458" marT="5458" marB="0" anchor="ctr">
                    <a:solidFill>
                      <a:schemeClr val="accent2"/>
                    </a:solidFill>
                  </a:tcPr>
                </a:tc>
                <a:tc>
                  <a:txBody>
                    <a:bodyPr/>
                    <a:lstStyle/>
                    <a:p>
                      <a:pPr algn="ctr" fontAlgn="ctr"/>
                      <a:r>
                        <a:rPr lang="en-GB" sz="900" b="1" i="0" u="none" strike="noStrike" dirty="0">
                          <a:solidFill>
                            <a:schemeClr val="bg1"/>
                          </a:solidFill>
                          <a:effectLst/>
                          <a:latin typeface="+mn-lt"/>
                        </a:rPr>
                        <a:t> Budget</a:t>
                      </a:r>
                    </a:p>
                  </a:txBody>
                  <a:tcPr marL="0" marR="0" marT="0" marB="0" anchor="ctr">
                    <a:solidFill>
                      <a:schemeClr val="accent2"/>
                    </a:solidFill>
                  </a:tcPr>
                </a:tc>
                <a:tc>
                  <a:txBody>
                    <a:bodyPr/>
                    <a:lstStyle/>
                    <a:p>
                      <a:pPr algn="ctr" fontAlgn="ctr"/>
                      <a:r>
                        <a:rPr lang="en-GB" sz="900" b="1" i="0" u="none" strike="noStrike" dirty="0">
                          <a:solidFill>
                            <a:schemeClr val="bg1"/>
                          </a:solidFill>
                          <a:effectLst/>
                          <a:latin typeface="+mn-lt"/>
                        </a:rPr>
                        <a:t> Forecast outturn</a:t>
                      </a:r>
                    </a:p>
                  </a:txBody>
                  <a:tcPr marL="0" marR="0" marT="0" marB="0" anchor="ctr">
                    <a:solidFill>
                      <a:schemeClr val="accent2"/>
                    </a:solidFill>
                  </a:tcPr>
                </a:tc>
                <a:extLst>
                  <a:ext uri="{0D108BD9-81ED-4DB2-BD59-A6C34878D82A}">
                    <a16:rowId xmlns:a16="http://schemas.microsoft.com/office/drawing/2014/main" val="2970139159"/>
                  </a:ext>
                </a:extLst>
              </a:tr>
              <a:tr h="52605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0" u="none" strike="noStrike" dirty="0">
                        <a:solidFill>
                          <a:srgbClr val="000000"/>
                        </a:solidFill>
                        <a:effectLst/>
                        <a:latin typeface="+mn-lt"/>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n-lt"/>
                        </a:rPr>
                        <a:t> £</a:t>
                      </a:r>
                    </a:p>
                    <a:p>
                      <a:pPr algn="l" fontAlgn="ctr"/>
                      <a:endParaRPr lang="en-GB" sz="900" b="1" i="0" u="none" strike="noStrike" dirty="0">
                        <a:solidFill>
                          <a:srgbClr val="000000"/>
                        </a:solidFill>
                        <a:effectLst/>
                        <a:latin typeface="+mn-lt"/>
                      </a:endParaRPr>
                    </a:p>
                  </a:txBody>
                  <a:tcPr marL="36000" marR="5458" marT="5458" marB="0" anchor="ctr">
                    <a:solidFill>
                      <a:schemeClr val="bg2">
                        <a:lumMod val="20000"/>
                        <a:lumOff val="80000"/>
                      </a:schemeClr>
                    </a:solidFill>
                  </a:tcPr>
                </a:tc>
                <a:tc>
                  <a:txBody>
                    <a:bodyPr/>
                    <a:lstStyle/>
                    <a:p>
                      <a:pPr algn="l" fontAlgn="ctr"/>
                      <a:r>
                        <a:rPr lang="en-GB" sz="900" b="0" i="0" u="none" strike="noStrike" dirty="0">
                          <a:solidFill>
                            <a:srgbClr val="000000"/>
                          </a:solidFill>
                          <a:effectLst/>
                          <a:latin typeface="+mn-lt"/>
                        </a:rPr>
                        <a:t> £</a:t>
                      </a:r>
                    </a:p>
                  </a:txBody>
                  <a:tcPr marL="36000" marR="0" marT="0" marB="0" anchor="ctr">
                    <a:solidFill>
                      <a:schemeClr val="bg2">
                        <a:lumMod val="20000"/>
                        <a:lumOff val="80000"/>
                      </a:schemeClr>
                    </a:solidFill>
                  </a:tcPr>
                </a:tc>
                <a:tc>
                  <a:txBody>
                    <a:bodyPr/>
                    <a:lstStyle/>
                    <a:p>
                      <a:pPr algn="l" fontAlgn="ctr"/>
                      <a:r>
                        <a:rPr lang="en-GB" sz="900" b="0" i="0" u="none" strike="noStrike" dirty="0">
                          <a:solidFill>
                            <a:srgbClr val="000000"/>
                          </a:solidFill>
                          <a:effectLst/>
                          <a:latin typeface="+mn-lt"/>
                        </a:rPr>
                        <a:t> £</a:t>
                      </a:r>
                    </a:p>
                  </a:txBody>
                  <a:tcPr marL="36000" marR="0" marT="0" marB="0" anchor="ctr">
                    <a:solidFill>
                      <a:schemeClr val="bg2">
                        <a:lumMod val="20000"/>
                        <a:lumOff val="80000"/>
                      </a:schemeClr>
                    </a:solidFill>
                  </a:tcPr>
                </a:tc>
                <a:extLst>
                  <a:ext uri="{0D108BD9-81ED-4DB2-BD59-A6C34878D82A}">
                    <a16:rowId xmlns:a16="http://schemas.microsoft.com/office/drawing/2014/main" val="3810033945"/>
                  </a:ext>
                </a:extLst>
              </a:tr>
            </a:tbl>
          </a:graphicData>
        </a:graphic>
      </p:graphicFrame>
      <p:graphicFrame>
        <p:nvGraphicFramePr>
          <p:cNvPr id="60" name="Table 59">
            <a:extLst>
              <a:ext uri="{FF2B5EF4-FFF2-40B4-BE49-F238E27FC236}">
                <a16:creationId xmlns:a16="http://schemas.microsoft.com/office/drawing/2014/main" id="{80793DE0-E3D0-B747-A5E4-0C938F56F1B6}"/>
              </a:ext>
            </a:extLst>
          </p:cNvPr>
          <p:cNvGraphicFramePr>
            <a:graphicFrameLocks noGrp="1"/>
          </p:cNvGraphicFramePr>
          <p:nvPr/>
        </p:nvGraphicFramePr>
        <p:xfrm>
          <a:off x="9970111" y="5585939"/>
          <a:ext cx="1909771" cy="979979"/>
        </p:xfrm>
        <a:graphic>
          <a:graphicData uri="http://schemas.openxmlformats.org/drawingml/2006/table">
            <a:tbl>
              <a:tblPr>
                <a:tableStyleId>{5C22544A-7EE6-4342-B048-85BDC9FD1C3A}</a:tableStyleId>
              </a:tblPr>
              <a:tblGrid>
                <a:gridCol w="1909771">
                  <a:extLst>
                    <a:ext uri="{9D8B030D-6E8A-4147-A177-3AD203B41FA5}">
                      <a16:colId xmlns:a16="http://schemas.microsoft.com/office/drawing/2014/main" val="2652913285"/>
                    </a:ext>
                  </a:extLst>
                </a:gridCol>
              </a:tblGrid>
              <a:tr h="386826">
                <a:tc>
                  <a:txBody>
                    <a:bodyPr/>
                    <a:lstStyle/>
                    <a:p>
                      <a:pPr algn="ctr" fontAlgn="ctr"/>
                      <a:r>
                        <a:rPr lang="en-GB" sz="1000" b="1" i="0" u="none" strike="noStrike" dirty="0">
                          <a:solidFill>
                            <a:schemeClr val="tx1"/>
                          </a:solidFill>
                          <a:effectLst/>
                          <a:latin typeface="+mn-lt"/>
                        </a:rPr>
                        <a:t> </a:t>
                      </a:r>
                      <a:r>
                        <a:rPr lang="en-GB" sz="1000" b="1" i="0" u="none" strike="noStrike" dirty="0">
                          <a:solidFill>
                            <a:schemeClr val="bg1"/>
                          </a:solidFill>
                          <a:effectLst/>
                          <a:latin typeface="+mn-lt"/>
                        </a:rPr>
                        <a:t>Overall programme rating</a:t>
                      </a:r>
                      <a:endParaRPr lang="en-GB" sz="1000" b="1" i="0" u="none" strike="noStrike" dirty="0">
                        <a:solidFill>
                          <a:schemeClr val="bg1"/>
                        </a:solidFill>
                        <a:effectLst/>
                        <a:latin typeface="HelveticaNeue LT 55 Roman" panose="020B0604020202020204" pitchFamily="34" charset="0"/>
                      </a:endParaRPr>
                    </a:p>
                  </a:txBody>
                  <a:tcPr marL="0" marR="0" marT="0" marB="0" anchor="ctr">
                    <a:solidFill>
                      <a:schemeClr val="accent2"/>
                    </a:solidFill>
                  </a:tcPr>
                </a:tc>
                <a:extLst>
                  <a:ext uri="{0D108BD9-81ED-4DB2-BD59-A6C34878D82A}">
                    <a16:rowId xmlns:a16="http://schemas.microsoft.com/office/drawing/2014/main" val="3119296868"/>
                  </a:ext>
                </a:extLst>
              </a:tr>
              <a:tr h="593153">
                <a:tc>
                  <a:txBody>
                    <a:bodyPr/>
                    <a:lstStyle/>
                    <a:p>
                      <a:pPr algn="l" fontAlgn="ctr"/>
                      <a:endParaRPr lang="en-GB" sz="1000" b="1" i="0" u="none" strike="noStrike" dirty="0">
                        <a:solidFill>
                          <a:srgbClr val="000000"/>
                        </a:solidFill>
                        <a:effectLst/>
                        <a:latin typeface="+mn-lt"/>
                      </a:endParaRPr>
                    </a:p>
                  </a:txBody>
                  <a:tcPr marL="5458" marR="5458" marT="5458" marB="0" anchor="ctr">
                    <a:solidFill>
                      <a:srgbClr val="FFC000"/>
                    </a:solidFill>
                  </a:tcPr>
                </a:tc>
                <a:extLst>
                  <a:ext uri="{0D108BD9-81ED-4DB2-BD59-A6C34878D82A}">
                    <a16:rowId xmlns:a16="http://schemas.microsoft.com/office/drawing/2014/main" val="2970139159"/>
                  </a:ext>
                </a:extLst>
              </a:tr>
            </a:tbl>
          </a:graphicData>
        </a:graphic>
      </p:graphicFrame>
      <p:sp>
        <p:nvSpPr>
          <p:cNvPr id="61" name="5-point Star 60">
            <a:extLst>
              <a:ext uri="{FF2B5EF4-FFF2-40B4-BE49-F238E27FC236}">
                <a16:creationId xmlns:a16="http://schemas.microsoft.com/office/drawing/2014/main" id="{08454455-F1EB-C641-91F0-C0324AC8F8A6}"/>
              </a:ext>
            </a:extLst>
          </p:cNvPr>
          <p:cNvSpPr/>
          <p:nvPr/>
        </p:nvSpPr>
        <p:spPr>
          <a:xfrm>
            <a:off x="9859853" y="2126638"/>
            <a:ext cx="279399" cy="254000"/>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237434B1-D712-2B43-AA16-9B1ACE55F559}"/>
              </a:ext>
            </a:extLst>
          </p:cNvPr>
          <p:cNvSpPr/>
          <p:nvPr/>
        </p:nvSpPr>
        <p:spPr>
          <a:xfrm>
            <a:off x="10251324" y="3286296"/>
            <a:ext cx="118800" cy="118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1">
            <a:extLst>
              <a:ext uri="{FF2B5EF4-FFF2-40B4-BE49-F238E27FC236}">
                <a16:creationId xmlns:a16="http://schemas.microsoft.com/office/drawing/2014/main" id="{C557F2D6-8AD2-F943-BCB0-243DA3915046}"/>
              </a:ext>
            </a:extLst>
          </p:cNvPr>
          <p:cNvGraphicFramePr>
            <a:graphicFrameLocks noGrp="1"/>
          </p:cNvGraphicFramePr>
          <p:nvPr/>
        </p:nvGraphicFramePr>
        <p:xfrm>
          <a:off x="8132889" y="576557"/>
          <a:ext cx="2314226" cy="571176"/>
        </p:xfrm>
        <a:graphic>
          <a:graphicData uri="http://schemas.openxmlformats.org/drawingml/2006/table">
            <a:tbl>
              <a:tblPr firstRow="1" bandRow="1">
                <a:tableStyleId>{2D5ABB26-0587-4C30-8999-92F81FD0307C}</a:tableStyleId>
              </a:tblPr>
              <a:tblGrid>
                <a:gridCol w="448106">
                  <a:extLst>
                    <a:ext uri="{9D8B030D-6E8A-4147-A177-3AD203B41FA5}">
                      <a16:colId xmlns:a16="http://schemas.microsoft.com/office/drawing/2014/main" val="3216703977"/>
                    </a:ext>
                  </a:extLst>
                </a:gridCol>
                <a:gridCol w="142575">
                  <a:extLst>
                    <a:ext uri="{9D8B030D-6E8A-4147-A177-3AD203B41FA5}">
                      <a16:colId xmlns:a16="http://schemas.microsoft.com/office/drawing/2014/main" val="3245684565"/>
                    </a:ext>
                  </a:extLst>
                </a:gridCol>
                <a:gridCol w="1723545">
                  <a:extLst>
                    <a:ext uri="{9D8B030D-6E8A-4147-A177-3AD203B41FA5}">
                      <a16:colId xmlns:a16="http://schemas.microsoft.com/office/drawing/2014/main" val="1473672219"/>
                    </a:ext>
                  </a:extLst>
                </a:gridCol>
              </a:tblGrid>
              <a:tr h="190392">
                <a:tc>
                  <a:txBody>
                    <a:bodyPr/>
                    <a:lstStyle/>
                    <a:p>
                      <a:r>
                        <a:rPr lang="en-US" sz="900" b="1" dirty="0"/>
                        <a:t>KEY</a:t>
                      </a:r>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r>
                        <a:rPr lang="en-US" sz="900" dirty="0"/>
                        <a:t> Independent assurance/approval</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749402"/>
                  </a:ext>
                </a:extLst>
              </a:tr>
              <a:tr h="190392">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r>
                        <a:rPr lang="en-US" sz="900" dirty="0"/>
                        <a:t> Business case complete</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6350304"/>
                  </a:ext>
                </a:extLst>
              </a:tr>
              <a:tr h="190392">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r>
                        <a:rPr lang="en-US" sz="900" dirty="0"/>
                        <a:t> Summary documents submitted</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8496162"/>
                  </a:ext>
                </a:extLst>
              </a:tr>
            </a:tbl>
          </a:graphicData>
        </a:graphic>
      </p:graphicFrame>
      <p:sp>
        <p:nvSpPr>
          <p:cNvPr id="65" name="5-point Star 64">
            <a:extLst>
              <a:ext uri="{FF2B5EF4-FFF2-40B4-BE49-F238E27FC236}">
                <a16:creationId xmlns:a16="http://schemas.microsoft.com/office/drawing/2014/main" id="{092C0917-4773-D143-A151-EFDB6E6E3BDA}"/>
              </a:ext>
            </a:extLst>
          </p:cNvPr>
          <p:cNvSpPr/>
          <p:nvPr/>
        </p:nvSpPr>
        <p:spPr>
          <a:xfrm>
            <a:off x="8516390" y="770032"/>
            <a:ext cx="157714" cy="143376"/>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1F538A1-70F2-E84D-A7D6-B6ACE810A059}"/>
              </a:ext>
            </a:extLst>
          </p:cNvPr>
          <p:cNvSpPr/>
          <p:nvPr/>
        </p:nvSpPr>
        <p:spPr>
          <a:xfrm flipH="1">
            <a:off x="8491062" y="587973"/>
            <a:ext cx="183042" cy="136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F6CDCC1-29FD-5C4C-91BF-F93A875D5D7A}"/>
              </a:ext>
            </a:extLst>
          </p:cNvPr>
          <p:cNvSpPr/>
          <p:nvPr/>
        </p:nvSpPr>
        <p:spPr>
          <a:xfrm>
            <a:off x="8535847" y="984974"/>
            <a:ext cx="118800" cy="118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37449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984690" y="659274"/>
            <a:ext cx="6069254" cy="394274"/>
          </a:xfrm>
          <a:prstGeom prst="rect">
            <a:avLst/>
          </a:prstGeom>
          <a:noFill/>
          <a:ln>
            <a:noFill/>
          </a:ln>
        </p:spPr>
        <p:txBody>
          <a:bodyPr spcFirstLastPara="1" wrap="square" lIns="0" tIns="0" rIns="0" bIns="0" anchor="t" anchorCtr="0">
            <a:noAutofit/>
          </a:bodyPr>
          <a:lstStyle/>
          <a:p>
            <a:pPr marL="0" lvl="0" indent="0"/>
            <a:r>
              <a:rPr lang="en-GB" sz="2400" dirty="0">
                <a:solidFill>
                  <a:schemeClr val="accent2"/>
                </a:solidFill>
                <a:latin typeface="Arial Black" panose="020B0604020202020204" pitchFamily="34" charset="0"/>
                <a:cs typeface="Arial Black" panose="020B0604020202020204" pitchFamily="34" charset="0"/>
              </a:rPr>
              <a:t>PROGRAMME OVERVIEW Template</a:t>
            </a:r>
          </a:p>
        </p:txBody>
      </p:sp>
      <p:cxnSp>
        <p:nvCxnSpPr>
          <p:cNvPr id="27" name="Straight Connector 26">
            <a:extLst>
              <a:ext uri="{FF2B5EF4-FFF2-40B4-BE49-F238E27FC236}">
                <a16:creationId xmlns:a16="http://schemas.microsoft.com/office/drawing/2014/main" id="{328C9306-2408-6849-A38D-316FFEBC3F4B}"/>
              </a:ext>
            </a:extLst>
          </p:cNvPr>
          <p:cNvCxnSpPr>
            <a:cxnSpLocks/>
          </p:cNvCxnSpPr>
          <p:nvPr/>
        </p:nvCxnSpPr>
        <p:spPr>
          <a:xfrm>
            <a:off x="566900" y="472200"/>
            <a:ext cx="0" cy="14918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id="{E959EA09-2950-584E-AA36-9489BEBC8600}"/>
              </a:ext>
            </a:extLst>
          </p:cNvPr>
          <p:cNvGraphicFramePr>
            <a:graphicFrameLocks noGrp="1"/>
          </p:cNvGraphicFramePr>
          <p:nvPr>
            <p:extLst>
              <p:ext uri="{D42A27DB-BD31-4B8C-83A1-F6EECF244321}">
                <p14:modId xmlns:p14="http://schemas.microsoft.com/office/powerpoint/2010/main" val="2167876571"/>
              </p:ext>
            </p:extLst>
          </p:nvPr>
        </p:nvGraphicFramePr>
        <p:xfrm>
          <a:off x="984688" y="1265768"/>
          <a:ext cx="10895190" cy="2763924"/>
        </p:xfrm>
        <a:graphic>
          <a:graphicData uri="http://schemas.openxmlformats.org/drawingml/2006/table">
            <a:tbl>
              <a:tblPr>
                <a:tableStyleId>{5C22544A-7EE6-4342-B048-85BDC9FD1C3A}</a:tableStyleId>
              </a:tblPr>
              <a:tblGrid>
                <a:gridCol w="2426090">
                  <a:extLst>
                    <a:ext uri="{9D8B030D-6E8A-4147-A177-3AD203B41FA5}">
                      <a16:colId xmlns:a16="http://schemas.microsoft.com/office/drawing/2014/main" val="2652913285"/>
                    </a:ext>
                  </a:extLst>
                </a:gridCol>
                <a:gridCol w="763707">
                  <a:extLst>
                    <a:ext uri="{9D8B030D-6E8A-4147-A177-3AD203B41FA5}">
                      <a16:colId xmlns:a16="http://schemas.microsoft.com/office/drawing/2014/main" val="3276543510"/>
                    </a:ext>
                  </a:extLst>
                </a:gridCol>
                <a:gridCol w="763707">
                  <a:extLst>
                    <a:ext uri="{9D8B030D-6E8A-4147-A177-3AD203B41FA5}">
                      <a16:colId xmlns:a16="http://schemas.microsoft.com/office/drawing/2014/main" val="2175007003"/>
                    </a:ext>
                  </a:extLst>
                </a:gridCol>
                <a:gridCol w="564326">
                  <a:extLst>
                    <a:ext uri="{9D8B030D-6E8A-4147-A177-3AD203B41FA5}">
                      <a16:colId xmlns:a16="http://schemas.microsoft.com/office/drawing/2014/main" val="1875760338"/>
                    </a:ext>
                  </a:extLst>
                </a:gridCol>
                <a:gridCol w="564326">
                  <a:extLst>
                    <a:ext uri="{9D8B030D-6E8A-4147-A177-3AD203B41FA5}">
                      <a16:colId xmlns:a16="http://schemas.microsoft.com/office/drawing/2014/main" val="3413908524"/>
                    </a:ext>
                  </a:extLst>
                </a:gridCol>
                <a:gridCol w="564326">
                  <a:extLst>
                    <a:ext uri="{9D8B030D-6E8A-4147-A177-3AD203B41FA5}">
                      <a16:colId xmlns:a16="http://schemas.microsoft.com/office/drawing/2014/main" val="1403106599"/>
                    </a:ext>
                  </a:extLst>
                </a:gridCol>
                <a:gridCol w="564326">
                  <a:extLst>
                    <a:ext uri="{9D8B030D-6E8A-4147-A177-3AD203B41FA5}">
                      <a16:colId xmlns:a16="http://schemas.microsoft.com/office/drawing/2014/main" val="3333410494"/>
                    </a:ext>
                  </a:extLst>
                </a:gridCol>
                <a:gridCol w="564326">
                  <a:extLst>
                    <a:ext uri="{9D8B030D-6E8A-4147-A177-3AD203B41FA5}">
                      <a16:colId xmlns:a16="http://schemas.microsoft.com/office/drawing/2014/main" val="3285045305"/>
                    </a:ext>
                  </a:extLst>
                </a:gridCol>
                <a:gridCol w="564326">
                  <a:extLst>
                    <a:ext uri="{9D8B030D-6E8A-4147-A177-3AD203B41FA5}">
                      <a16:colId xmlns:a16="http://schemas.microsoft.com/office/drawing/2014/main" val="2506005072"/>
                    </a:ext>
                  </a:extLst>
                </a:gridCol>
                <a:gridCol w="564326">
                  <a:extLst>
                    <a:ext uri="{9D8B030D-6E8A-4147-A177-3AD203B41FA5}">
                      <a16:colId xmlns:a16="http://schemas.microsoft.com/office/drawing/2014/main" val="20131949"/>
                    </a:ext>
                  </a:extLst>
                </a:gridCol>
                <a:gridCol w="564326">
                  <a:extLst>
                    <a:ext uri="{9D8B030D-6E8A-4147-A177-3AD203B41FA5}">
                      <a16:colId xmlns:a16="http://schemas.microsoft.com/office/drawing/2014/main" val="2375061259"/>
                    </a:ext>
                  </a:extLst>
                </a:gridCol>
                <a:gridCol w="564326">
                  <a:extLst>
                    <a:ext uri="{9D8B030D-6E8A-4147-A177-3AD203B41FA5}">
                      <a16:colId xmlns:a16="http://schemas.microsoft.com/office/drawing/2014/main" val="3489154515"/>
                    </a:ext>
                  </a:extLst>
                </a:gridCol>
                <a:gridCol w="564326">
                  <a:extLst>
                    <a:ext uri="{9D8B030D-6E8A-4147-A177-3AD203B41FA5}">
                      <a16:colId xmlns:a16="http://schemas.microsoft.com/office/drawing/2014/main" val="341289304"/>
                    </a:ext>
                  </a:extLst>
                </a:gridCol>
                <a:gridCol w="564326">
                  <a:extLst>
                    <a:ext uri="{9D8B030D-6E8A-4147-A177-3AD203B41FA5}">
                      <a16:colId xmlns:a16="http://schemas.microsoft.com/office/drawing/2014/main" val="3494756334"/>
                    </a:ext>
                  </a:extLst>
                </a:gridCol>
                <a:gridCol w="734100">
                  <a:extLst>
                    <a:ext uri="{9D8B030D-6E8A-4147-A177-3AD203B41FA5}">
                      <a16:colId xmlns:a16="http://schemas.microsoft.com/office/drawing/2014/main" val="2617899439"/>
                    </a:ext>
                  </a:extLst>
                </a:gridCol>
              </a:tblGrid>
              <a:tr h="294675">
                <a:tc>
                  <a:txBody>
                    <a:bodyPr/>
                    <a:lstStyle/>
                    <a:p>
                      <a:pPr algn="l" fontAlgn="ctr"/>
                      <a:r>
                        <a:rPr lang="en-GB" sz="1000" b="1" i="0" u="none" strike="noStrike" dirty="0">
                          <a:solidFill>
                            <a:schemeClr val="bg1"/>
                          </a:solidFill>
                          <a:effectLst/>
                          <a:latin typeface="Arial" panose="020B0604020202020204" pitchFamily="34" charset="0"/>
                          <a:cs typeface="Arial" panose="020B0604020202020204" pitchFamily="34" charset="0"/>
                        </a:rPr>
                        <a:t>Project</a:t>
                      </a:r>
                    </a:p>
                  </a:txBody>
                  <a:tcPr marL="72000" marR="0" marT="0" marB="0" anchor="ctr">
                    <a:solidFill>
                      <a:schemeClr val="accent2"/>
                    </a:solidFill>
                  </a:tcPr>
                </a:tc>
                <a:tc gridSpan="2">
                  <a:txBody>
                    <a:bodyPr/>
                    <a:lstStyle/>
                    <a:p>
                      <a:pPr algn="ctr" fontAlgn="ctr"/>
                      <a:r>
                        <a:rPr lang="en-GB" sz="1000" b="1" u="none" strike="noStrike" dirty="0">
                          <a:solidFill>
                            <a:schemeClr val="bg1"/>
                          </a:solidFill>
                          <a:effectLst/>
                          <a:latin typeface="Arial" panose="020B0604020202020204" pitchFamily="34" charset="0"/>
                          <a:cs typeface="Arial" panose="020B0604020202020204" pitchFamily="34" charset="0"/>
                        </a:rPr>
                        <a:t>RAG</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2"/>
                    </a:solidFill>
                  </a:tcPr>
                </a:tc>
                <a:tc hMerge="1">
                  <a:txBody>
                    <a:bodyPr/>
                    <a:lstStyle/>
                    <a:p>
                      <a:endParaRPr lang="en-US"/>
                    </a:p>
                  </a:txBody>
                  <a:tcPr/>
                </a:tc>
                <a:tc gridSpan="3">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July-Sept</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grid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000" b="1" u="none" strike="noStrike" dirty="0">
                          <a:solidFill>
                            <a:schemeClr val="bg1"/>
                          </a:solidFill>
                          <a:effectLst/>
                          <a:latin typeface="Arial" panose="020B0604020202020204" pitchFamily="34" charset="0"/>
                          <a:cs typeface="Arial" panose="020B0604020202020204" pitchFamily="34" charset="0"/>
                        </a:rPr>
                        <a:t>Oct-Dec</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gridSpan="3">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Jan-March</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gridSpan="3">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April-June</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2970139159"/>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3810033945"/>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0" marR="0" marT="0" marB="0" anchor="ctr">
                    <a:solidFill>
                      <a:srgbClr val="F6F6F6"/>
                    </a:solidFill>
                  </a:tcPr>
                </a:tc>
                <a:tc>
                  <a:txBody>
                    <a:bodyPr/>
                    <a:lstStyle/>
                    <a:p>
                      <a:pPr algn="ctr" fontAlgn="ct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2336448181"/>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marR="0" algn="ctr" rtl="0" fontAlgn="ctr">
                        <a:lnSpc>
                          <a:spcPct val="100000"/>
                        </a:lnSpc>
                        <a:spcBef>
                          <a:spcPts val="0"/>
                        </a:spcBef>
                        <a:spcAft>
                          <a:spcPts val="0"/>
                        </a:spcAft>
                        <a:buClr>
                          <a:srgbClr val="000000"/>
                        </a:buClr>
                        <a:buFont typeface="Arial"/>
                      </a:pP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2060485036"/>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marR="0" algn="ctr" rtl="0" fontAlgn="ctr">
                        <a:lnSpc>
                          <a:spcPct val="100000"/>
                        </a:lnSpc>
                        <a:spcBef>
                          <a:spcPts val="0"/>
                        </a:spcBef>
                        <a:spcAft>
                          <a:spcPts val="0"/>
                        </a:spcAft>
                        <a:buClr>
                          <a:srgbClr val="000000"/>
                        </a:buClr>
                        <a:buFont typeface="Arial"/>
                      </a:pPr>
                      <a:endParaRPr lang="en-GB" sz="7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4020645900"/>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261222720"/>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5458" marT="0" marB="0" anchor="ctr">
                    <a:solidFill>
                      <a:schemeClr val="bg2">
                        <a:lumMod val="20000"/>
                        <a:lumOff val="80000"/>
                      </a:schemeClr>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3334919940"/>
                  </a:ext>
                </a:extLst>
              </a:tr>
              <a:tr h="274361">
                <a:tc>
                  <a:txBody>
                    <a:bodyPr/>
                    <a:lstStyle/>
                    <a:p>
                      <a:pPr algn="l" fontAlgn="ctr"/>
                      <a:endParaRPr lang="en-GB" sz="600" b="1" i="0"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chemeClr val="bg2">
                        <a:lumMod val="20000"/>
                        <a:lumOff val="80000"/>
                      </a:schemeClr>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2082088806"/>
                  </a:ext>
                </a:extLst>
              </a:tr>
              <a:tr h="274361">
                <a:tc>
                  <a:txBody>
                    <a:bodyPr/>
                    <a:lstStyle/>
                    <a:p>
                      <a:pPr algn="l" fontAlgn="ctr"/>
                      <a:endParaRPr lang="en-GB" sz="1000" b="1" i="0"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chemeClr val="bg2">
                        <a:lumMod val="20000"/>
                        <a:lumOff val="80000"/>
                      </a:schemeClr>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ctr" fontAlgn="ctr"/>
                      <a:endParaRPr lang="en-GB" sz="7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tc>
                  <a:txBody>
                    <a:bodyPr/>
                    <a:lstStyle/>
                    <a:p>
                      <a:pPr algn="l" fontAlgn="ctr">
                        <a:lnSpc>
                          <a:spcPct val="90000"/>
                        </a:lnSpc>
                      </a:pPr>
                      <a:endParaRPr lang="en-GB" sz="650" b="1" i="0" u="none" strike="noStrike" dirty="0">
                        <a:solidFill>
                          <a:srgbClr val="000000"/>
                        </a:solidFill>
                        <a:effectLst/>
                        <a:latin typeface="Arial" panose="020B0604020202020204" pitchFamily="34" charset="0"/>
                        <a:cs typeface="Arial" panose="020B0604020202020204" pitchFamily="34" charset="0"/>
                      </a:endParaRPr>
                    </a:p>
                  </a:txBody>
                  <a:tcPr marL="36000" marR="0" marT="0" marB="0" anchor="ctr">
                    <a:solidFill>
                      <a:srgbClr val="F6F6F6"/>
                    </a:solidFill>
                  </a:tcPr>
                </a:tc>
                <a:extLst>
                  <a:ext uri="{0D108BD9-81ED-4DB2-BD59-A6C34878D82A}">
                    <a16:rowId xmlns:a16="http://schemas.microsoft.com/office/drawing/2014/main" val="2826839525"/>
                  </a:ext>
                </a:extLst>
              </a:tr>
            </a:tbl>
          </a:graphicData>
        </a:graphic>
      </p:graphicFrame>
      <p:graphicFrame>
        <p:nvGraphicFramePr>
          <p:cNvPr id="57" name="Table 56">
            <a:extLst>
              <a:ext uri="{FF2B5EF4-FFF2-40B4-BE49-F238E27FC236}">
                <a16:creationId xmlns:a16="http://schemas.microsoft.com/office/drawing/2014/main" id="{ECE48A82-D573-5441-B0A0-3EA8E48BFF67}"/>
              </a:ext>
            </a:extLst>
          </p:cNvPr>
          <p:cNvGraphicFramePr>
            <a:graphicFrameLocks noGrp="1"/>
          </p:cNvGraphicFramePr>
          <p:nvPr>
            <p:extLst>
              <p:ext uri="{D42A27DB-BD31-4B8C-83A1-F6EECF244321}">
                <p14:modId xmlns:p14="http://schemas.microsoft.com/office/powerpoint/2010/main" val="2590667732"/>
              </p:ext>
            </p:extLst>
          </p:nvPr>
        </p:nvGraphicFramePr>
        <p:xfrm>
          <a:off x="984689" y="4103031"/>
          <a:ext cx="5597845" cy="2462887"/>
        </p:xfrm>
        <a:graphic>
          <a:graphicData uri="http://schemas.openxmlformats.org/drawingml/2006/table">
            <a:tbl>
              <a:tblPr>
                <a:tableStyleId>{5C22544A-7EE6-4342-B048-85BDC9FD1C3A}</a:tableStyleId>
              </a:tblPr>
              <a:tblGrid>
                <a:gridCol w="2405193">
                  <a:extLst>
                    <a:ext uri="{9D8B030D-6E8A-4147-A177-3AD203B41FA5}">
                      <a16:colId xmlns:a16="http://schemas.microsoft.com/office/drawing/2014/main" val="2652913285"/>
                    </a:ext>
                  </a:extLst>
                </a:gridCol>
                <a:gridCol w="476151">
                  <a:extLst>
                    <a:ext uri="{9D8B030D-6E8A-4147-A177-3AD203B41FA5}">
                      <a16:colId xmlns:a16="http://schemas.microsoft.com/office/drawing/2014/main" val="3276543510"/>
                    </a:ext>
                  </a:extLst>
                </a:gridCol>
                <a:gridCol w="2157036">
                  <a:extLst>
                    <a:ext uri="{9D8B030D-6E8A-4147-A177-3AD203B41FA5}">
                      <a16:colId xmlns:a16="http://schemas.microsoft.com/office/drawing/2014/main" val="1875760338"/>
                    </a:ext>
                  </a:extLst>
                </a:gridCol>
                <a:gridCol w="559465">
                  <a:extLst>
                    <a:ext uri="{9D8B030D-6E8A-4147-A177-3AD203B41FA5}">
                      <a16:colId xmlns:a16="http://schemas.microsoft.com/office/drawing/2014/main" val="1403106599"/>
                    </a:ext>
                  </a:extLst>
                </a:gridCol>
              </a:tblGrid>
              <a:tr h="288964">
                <a:tc>
                  <a:txBody>
                    <a:bodyPr/>
                    <a:lstStyle/>
                    <a:p>
                      <a:pPr algn="l" fontAlgn="ctr"/>
                      <a:r>
                        <a:rPr lang="en-GB" sz="1000" b="1" i="0" u="none" strike="noStrike" dirty="0">
                          <a:solidFill>
                            <a:schemeClr val="bg1"/>
                          </a:solidFill>
                          <a:effectLst/>
                          <a:latin typeface="Arial" panose="020B0604020202020204" pitchFamily="34" charset="0"/>
                          <a:cs typeface="Arial" panose="020B0604020202020204" pitchFamily="34" charset="0"/>
                        </a:rPr>
                        <a:t>Top programme risks</a:t>
                      </a:r>
                    </a:p>
                  </a:txBody>
                  <a:tcPr marL="72000" marR="0" marT="0" marB="0" anchor="ctr">
                    <a:solidFill>
                      <a:schemeClr val="accent2"/>
                    </a:solidFill>
                  </a:tcPr>
                </a:tc>
                <a:tc>
                  <a:txBody>
                    <a:bodyPr/>
                    <a:lstStyle/>
                    <a:p>
                      <a:pPr algn="ctr" fontAlgn="ctr"/>
                      <a:r>
                        <a:rPr lang="en-GB" sz="1000" b="1" u="none" strike="noStrike" dirty="0">
                          <a:solidFill>
                            <a:schemeClr val="bg1"/>
                          </a:solidFill>
                          <a:effectLst/>
                          <a:latin typeface="Arial" panose="020B0604020202020204" pitchFamily="34" charset="0"/>
                          <a:cs typeface="Arial" panose="020B0604020202020204" pitchFamily="34" charset="0"/>
                        </a:rPr>
                        <a:t>RAG</a:t>
                      </a:r>
                      <a:endParaRPr lang="en-GB" sz="10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2"/>
                    </a:solidFill>
                  </a:tcPr>
                </a:tc>
                <a:tc gridSpan="2">
                  <a:txBody>
                    <a:bodyPr/>
                    <a:lstStyle/>
                    <a:p>
                      <a:pPr algn="ctr" fontAlgn="ctr"/>
                      <a:r>
                        <a:rPr lang="en-GB" sz="1000" b="1" i="0" u="none" strike="noStrike" dirty="0">
                          <a:solidFill>
                            <a:schemeClr val="bg1"/>
                          </a:solidFill>
                          <a:effectLst/>
                          <a:latin typeface="Arial" panose="020B0604020202020204" pitchFamily="34" charset="0"/>
                          <a:cs typeface="Arial" panose="020B0604020202020204" pitchFamily="34" charset="0"/>
                        </a:rPr>
                        <a:t>Mitigations </a:t>
                      </a:r>
                    </a:p>
                  </a:txBody>
                  <a:tcPr marL="0" marR="0" marT="0" marB="0" anchor="ctr">
                    <a:solidFill>
                      <a:schemeClr val="accent2"/>
                    </a:solidFill>
                  </a:tcPr>
                </a:tc>
                <a:tc hMerge="1">
                  <a:txBody>
                    <a:bodyPr/>
                    <a:lstStyle/>
                    <a:p>
                      <a:pPr algn="ctr" fontAlgn="ctr"/>
                      <a:endParaRPr lang="en-GB" sz="1000" b="1" i="0" u="none" strike="noStrike" dirty="0">
                        <a:solidFill>
                          <a:srgbClr val="FFFFFF"/>
                        </a:solidFill>
                        <a:effectLst/>
                        <a:latin typeface="HelveticaNeue LT 55 Roman"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453087">
                <a:tc>
                  <a:txBody>
                    <a:bodyPr/>
                    <a:lstStyle/>
                    <a:p>
                      <a:pPr algn="l" fontAlgn="ct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5458" marT="5458" marB="0" anchor="ctr">
                    <a:solidFill>
                      <a:srgbClr val="F6F6F6"/>
                    </a:solidFill>
                  </a:tcPr>
                </a:tc>
                <a:tc>
                  <a:txBody>
                    <a:bodyPr/>
                    <a:lstStyle/>
                    <a:p>
                      <a:pPr algn="ctr" fontAlgn="ctr"/>
                      <a:endParaRPr lang="en-GB"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algn="l" fontAlgn="ct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tc>
                  <a:txBody>
                    <a:bodyPr/>
                    <a:lstStyle/>
                    <a:p>
                      <a:pPr algn="l" fontAlgn="ct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extLst>
                  <a:ext uri="{0D108BD9-81ED-4DB2-BD59-A6C34878D82A}">
                    <a16:rowId xmlns:a16="http://schemas.microsoft.com/office/drawing/2014/main" val="2970139159"/>
                  </a:ext>
                </a:extLst>
              </a:tr>
              <a:tr h="57919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5458" marT="5458" marB="0" anchor="ctr">
                    <a:solidFill>
                      <a:srgbClr val="F6F6F6"/>
                    </a:solidFill>
                  </a:tcPr>
                </a:tc>
                <a:tc>
                  <a:txBody>
                    <a:bodyPr/>
                    <a:lstStyle/>
                    <a:p>
                      <a:pPr algn="ctr" fontAlgn="ctr"/>
                      <a:endParaRPr lang="en-GB"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tc>
                  <a:txBody>
                    <a:bodyPr/>
                    <a:lstStyle/>
                    <a:p>
                      <a:pPr algn="l" fontAlgn="ct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extLst>
                  <a:ext uri="{0D108BD9-81ED-4DB2-BD59-A6C34878D82A}">
                    <a16:rowId xmlns:a16="http://schemas.microsoft.com/office/drawing/2014/main" val="3810033945"/>
                  </a:ext>
                </a:extLst>
              </a:tr>
              <a:tr h="479907">
                <a:tc>
                  <a:txBody>
                    <a:bodyPr/>
                    <a:lstStyle/>
                    <a:p>
                      <a:pPr algn="l" fontAlgn="ct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5458" marT="5458" marB="0" anchor="ctr">
                    <a:solidFill>
                      <a:srgbClr val="F6F6F6"/>
                    </a:solidFill>
                  </a:tcPr>
                </a:tc>
                <a:tc>
                  <a:txBody>
                    <a:bodyPr/>
                    <a:lstStyle/>
                    <a:p>
                      <a:pPr algn="ctr" fontAlgn="ctr"/>
                      <a:endParaRPr lang="en-GB"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tc>
                  <a:txBody>
                    <a:bodyPr/>
                    <a:lstStyle/>
                    <a:p>
                      <a:pPr algn="l" fontAlgn="ct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extLst>
                  <a:ext uri="{0D108BD9-81ED-4DB2-BD59-A6C34878D82A}">
                    <a16:rowId xmlns:a16="http://schemas.microsoft.com/office/drawing/2014/main" val="2336448181"/>
                  </a:ext>
                </a:extLst>
              </a:tr>
              <a:tr h="661733">
                <a:tc>
                  <a:txBody>
                    <a:bodyPr/>
                    <a:lstStyle/>
                    <a:p>
                      <a:pPr algn="l" fontAlgn="ct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5458" marT="5458" marB="0" anchor="ctr">
                    <a:solidFill>
                      <a:srgbClr val="F6F6F6"/>
                    </a:solidFill>
                  </a:tcPr>
                </a:tc>
                <a:tc>
                  <a:txBody>
                    <a:bodyPr/>
                    <a:lstStyle/>
                    <a:p>
                      <a:pPr algn="ctr" fontAlgn="ctr"/>
                      <a:endParaRPr lang="en-GB" sz="7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F6F6F6"/>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1" u="none" strike="noStrike" dirty="0">
                        <a:solidFill>
                          <a:srgbClr val="000000"/>
                        </a:solidFill>
                        <a:effectLst/>
                        <a:latin typeface="Arial" panose="020B0604020202020204" pitchFamily="34" charset="0"/>
                        <a:cs typeface="Arial" panose="020B0604020202020204" pitchFamily="34" charset="0"/>
                      </a:endParaRPr>
                    </a:p>
                  </a:txBody>
                  <a:tcPr marL="72000" marR="0" marT="0" marB="0" anchor="ctr">
                    <a:solidFill>
                      <a:srgbClr val="F6F6F6"/>
                    </a:solidFill>
                  </a:tcPr>
                </a:tc>
                <a:extLst>
                  <a:ext uri="{0D108BD9-81ED-4DB2-BD59-A6C34878D82A}">
                    <a16:rowId xmlns:a16="http://schemas.microsoft.com/office/drawing/2014/main" val="2060485036"/>
                  </a:ext>
                </a:extLst>
              </a:tr>
            </a:tbl>
          </a:graphicData>
        </a:graphic>
      </p:graphicFrame>
      <p:graphicFrame>
        <p:nvGraphicFramePr>
          <p:cNvPr id="58" name="Table 57">
            <a:extLst>
              <a:ext uri="{FF2B5EF4-FFF2-40B4-BE49-F238E27FC236}">
                <a16:creationId xmlns:a16="http://schemas.microsoft.com/office/drawing/2014/main" id="{15AD6B86-5016-5E4B-BB2A-8C1453C5926B}"/>
              </a:ext>
            </a:extLst>
          </p:cNvPr>
          <p:cNvGraphicFramePr>
            <a:graphicFrameLocks noGrp="1"/>
          </p:cNvGraphicFramePr>
          <p:nvPr>
            <p:extLst>
              <p:ext uri="{D42A27DB-BD31-4B8C-83A1-F6EECF244321}">
                <p14:modId xmlns:p14="http://schemas.microsoft.com/office/powerpoint/2010/main" val="2852092659"/>
              </p:ext>
            </p:extLst>
          </p:nvPr>
        </p:nvGraphicFramePr>
        <p:xfrm>
          <a:off x="6699286" y="4103032"/>
          <a:ext cx="3154073" cy="2462887"/>
        </p:xfrm>
        <a:graphic>
          <a:graphicData uri="http://schemas.openxmlformats.org/drawingml/2006/table">
            <a:tbl>
              <a:tblPr>
                <a:tableStyleId>{5C22544A-7EE6-4342-B048-85BDC9FD1C3A}</a:tableStyleId>
              </a:tblPr>
              <a:tblGrid>
                <a:gridCol w="1715797">
                  <a:extLst>
                    <a:ext uri="{9D8B030D-6E8A-4147-A177-3AD203B41FA5}">
                      <a16:colId xmlns:a16="http://schemas.microsoft.com/office/drawing/2014/main" val="2652913285"/>
                    </a:ext>
                  </a:extLst>
                </a:gridCol>
                <a:gridCol w="1438276">
                  <a:extLst>
                    <a:ext uri="{9D8B030D-6E8A-4147-A177-3AD203B41FA5}">
                      <a16:colId xmlns:a16="http://schemas.microsoft.com/office/drawing/2014/main" val="1875760338"/>
                    </a:ext>
                  </a:extLst>
                </a:gridCol>
              </a:tblGrid>
              <a:tr h="310715">
                <a:tc gridSpan="2">
                  <a:txBody>
                    <a:bodyPr/>
                    <a:lstStyle/>
                    <a:p>
                      <a:pPr algn="ctr" fontAlgn="ctr"/>
                      <a:r>
                        <a:rPr lang="en-GB" sz="1000" b="1" i="0" u="none" strike="noStrike" dirty="0">
                          <a:solidFill>
                            <a:schemeClr val="bg1"/>
                          </a:solidFill>
                          <a:effectLst/>
                          <a:latin typeface="+mn-lt"/>
                        </a:rPr>
                        <a:t>Milestones</a:t>
                      </a:r>
                      <a:endParaRPr lang="en-GB" sz="1000" b="1" i="0" u="none" strike="noStrike" dirty="0">
                        <a:solidFill>
                          <a:schemeClr val="bg1"/>
                        </a:solidFill>
                        <a:effectLst/>
                        <a:latin typeface="HelveticaNeue LT 55 Roman" panose="020B0604020202020204" pitchFamily="34" charset="0"/>
                      </a:endParaRPr>
                    </a:p>
                  </a:txBody>
                  <a:tcPr marL="0" marR="0" marT="0" marB="0" anchor="ctr">
                    <a:solidFill>
                      <a:schemeClr val="accent2"/>
                    </a:solidFill>
                  </a:tcPr>
                </a:tc>
                <a:tc hMerge="1">
                  <a:txBody>
                    <a:bodyPr/>
                    <a:lstStyle/>
                    <a:p>
                      <a:pPr algn="ctr" fontAlgn="ctr"/>
                      <a:r>
                        <a:rPr lang="en-GB" sz="1000" b="1" i="0" u="none" strike="noStrike" dirty="0">
                          <a:solidFill>
                            <a:schemeClr val="tx1"/>
                          </a:solidFill>
                          <a:effectLst/>
                          <a:latin typeface="HelveticaNeue LT 55 Roman" panose="020B0604020202020204" pitchFamily="34" charset="0"/>
                        </a:rPr>
                        <a:t> </a:t>
                      </a: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488144">
                <a:tc>
                  <a:txBody>
                    <a:bodyPr/>
                    <a:lstStyle/>
                    <a:p>
                      <a:pPr algn="ctr" fontAlgn="ctr"/>
                      <a:r>
                        <a:rPr lang="en-GB" sz="900" b="1" i="0" u="none" strike="noStrike" dirty="0">
                          <a:solidFill>
                            <a:srgbClr val="000000"/>
                          </a:solidFill>
                          <a:effectLst/>
                          <a:latin typeface="+mn-lt"/>
                        </a:rPr>
                        <a:t>Achieved since last Board</a:t>
                      </a:r>
                    </a:p>
                  </a:txBody>
                  <a:tcPr marL="5458" marR="5458" marT="5458" marB="0" anchor="ctr">
                    <a:solidFill>
                      <a:schemeClr val="bg2">
                        <a:lumMod val="20000"/>
                        <a:lumOff val="80000"/>
                      </a:schemeClr>
                    </a:solidFill>
                  </a:tcPr>
                </a:tc>
                <a:tc>
                  <a:txBody>
                    <a:bodyPr/>
                    <a:lstStyle/>
                    <a:p>
                      <a:pPr algn="ctr" fontAlgn="ctr"/>
                      <a:r>
                        <a:rPr lang="en-GB" sz="900" b="1" i="0" u="none" strike="noStrike" dirty="0">
                          <a:solidFill>
                            <a:srgbClr val="000000"/>
                          </a:solidFill>
                          <a:effectLst/>
                          <a:latin typeface="+mn-lt"/>
                        </a:rPr>
                        <a:t>Upcoming milestones</a:t>
                      </a:r>
                    </a:p>
                  </a:txBody>
                  <a:tcPr marL="0" marR="0" marT="0" marB="0" anchor="ctr">
                    <a:solidFill>
                      <a:schemeClr val="bg2">
                        <a:lumMod val="20000"/>
                        <a:lumOff val="80000"/>
                      </a:schemeClr>
                    </a:solidFill>
                  </a:tcPr>
                </a:tc>
                <a:extLst>
                  <a:ext uri="{0D108BD9-81ED-4DB2-BD59-A6C34878D82A}">
                    <a16:rowId xmlns:a16="http://schemas.microsoft.com/office/drawing/2014/main" val="2970139159"/>
                  </a:ext>
                </a:extLst>
              </a:tr>
              <a:tr h="1664028">
                <a:tc>
                  <a:txBody>
                    <a:bodyPr/>
                    <a:lstStyle/>
                    <a:p>
                      <a:pPr algn="l" fontAlgn="ctr"/>
                      <a:endParaRPr lang="en-GB" sz="900" b="1" i="0" u="none" strike="noStrike" dirty="0">
                        <a:solidFill>
                          <a:srgbClr val="000000"/>
                        </a:solidFill>
                        <a:effectLst/>
                        <a:latin typeface="+mn-lt"/>
                      </a:endParaRPr>
                    </a:p>
                  </a:txBody>
                  <a:tcPr marL="5458" marR="5458" marT="5458" marB="0" anchor="ctr">
                    <a:solidFill>
                      <a:schemeClr val="bg2">
                        <a:lumMod val="20000"/>
                        <a:lumOff val="80000"/>
                      </a:schemeClr>
                    </a:solidFill>
                  </a:tcPr>
                </a:tc>
                <a:tc>
                  <a:txBody>
                    <a:bodyPr/>
                    <a:lstStyle/>
                    <a:p>
                      <a:pPr marL="136525" marR="0" lvl="0" indent="-87313"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dirty="0">
                        <a:solidFill>
                          <a:srgbClr val="000000"/>
                        </a:solidFill>
                        <a:effectLst/>
                        <a:latin typeface="+mn-lt"/>
                      </a:endParaRPr>
                    </a:p>
                  </a:txBody>
                  <a:tcPr marL="0" marR="0" marT="0" marB="0" anchor="ctr">
                    <a:solidFill>
                      <a:schemeClr val="bg2">
                        <a:lumMod val="20000"/>
                        <a:lumOff val="80000"/>
                      </a:schemeClr>
                    </a:solidFill>
                  </a:tcPr>
                </a:tc>
                <a:extLst>
                  <a:ext uri="{0D108BD9-81ED-4DB2-BD59-A6C34878D82A}">
                    <a16:rowId xmlns:a16="http://schemas.microsoft.com/office/drawing/2014/main" val="3810033945"/>
                  </a:ext>
                </a:extLst>
              </a:tr>
            </a:tbl>
          </a:graphicData>
        </a:graphic>
      </p:graphicFrame>
      <p:graphicFrame>
        <p:nvGraphicFramePr>
          <p:cNvPr id="59" name="Table 58">
            <a:extLst>
              <a:ext uri="{FF2B5EF4-FFF2-40B4-BE49-F238E27FC236}">
                <a16:creationId xmlns:a16="http://schemas.microsoft.com/office/drawing/2014/main" id="{55F8034E-19F7-5943-9DB2-43E30DB70113}"/>
              </a:ext>
            </a:extLst>
          </p:cNvPr>
          <p:cNvGraphicFramePr>
            <a:graphicFrameLocks noGrp="1"/>
          </p:cNvGraphicFramePr>
          <p:nvPr>
            <p:extLst>
              <p:ext uri="{D42A27DB-BD31-4B8C-83A1-F6EECF244321}">
                <p14:modId xmlns:p14="http://schemas.microsoft.com/office/powerpoint/2010/main" val="2338876954"/>
              </p:ext>
            </p:extLst>
          </p:nvPr>
        </p:nvGraphicFramePr>
        <p:xfrm>
          <a:off x="9970110" y="4115910"/>
          <a:ext cx="1909772" cy="1338567"/>
        </p:xfrm>
        <a:graphic>
          <a:graphicData uri="http://schemas.openxmlformats.org/drawingml/2006/table">
            <a:tbl>
              <a:tblPr>
                <a:tableStyleId>{5C22544A-7EE6-4342-B048-85BDC9FD1C3A}</a:tableStyleId>
              </a:tblPr>
              <a:tblGrid>
                <a:gridCol w="683612">
                  <a:extLst>
                    <a:ext uri="{9D8B030D-6E8A-4147-A177-3AD203B41FA5}">
                      <a16:colId xmlns:a16="http://schemas.microsoft.com/office/drawing/2014/main" val="2652913285"/>
                    </a:ext>
                  </a:extLst>
                </a:gridCol>
                <a:gridCol w="613080">
                  <a:extLst>
                    <a:ext uri="{9D8B030D-6E8A-4147-A177-3AD203B41FA5}">
                      <a16:colId xmlns:a16="http://schemas.microsoft.com/office/drawing/2014/main" val="1875760338"/>
                    </a:ext>
                  </a:extLst>
                </a:gridCol>
                <a:gridCol w="613080">
                  <a:extLst>
                    <a:ext uri="{9D8B030D-6E8A-4147-A177-3AD203B41FA5}">
                      <a16:colId xmlns:a16="http://schemas.microsoft.com/office/drawing/2014/main" val="2814516183"/>
                    </a:ext>
                  </a:extLst>
                </a:gridCol>
              </a:tblGrid>
              <a:tr h="245846">
                <a:tc gridSpan="3">
                  <a:txBody>
                    <a:bodyPr/>
                    <a:lstStyle/>
                    <a:p>
                      <a:pPr algn="ctr" fontAlgn="ctr"/>
                      <a:r>
                        <a:rPr lang="en-GB" sz="1000" b="1" i="0" u="none" strike="noStrike" dirty="0">
                          <a:solidFill>
                            <a:schemeClr val="bg1"/>
                          </a:solidFill>
                          <a:effectLst/>
                          <a:latin typeface="+mn-lt"/>
                        </a:rPr>
                        <a:t> Budget</a:t>
                      </a:r>
                      <a:r>
                        <a:rPr lang="en-GB" sz="1000" b="1" i="0" u="none" strike="noStrike" dirty="0">
                          <a:solidFill>
                            <a:schemeClr val="bg1"/>
                          </a:solidFill>
                          <a:effectLst/>
                          <a:latin typeface="HelveticaNeue LT 55 Roman" panose="020B0604020202020204" pitchFamily="34" charset="0"/>
                        </a:rPr>
                        <a:t> </a:t>
                      </a:r>
                    </a:p>
                  </a:txBody>
                  <a:tcPr marL="0" marR="0" marT="0" marB="0" anchor="ctr">
                    <a:solidFill>
                      <a:schemeClr val="accent2"/>
                    </a:solidFill>
                  </a:tcPr>
                </a:tc>
                <a:tc hMerge="1">
                  <a:txBody>
                    <a:bodyPr/>
                    <a:lstStyle/>
                    <a:p>
                      <a:pPr algn="ctr" fontAlgn="ctr"/>
                      <a:r>
                        <a:rPr lang="en-GB" sz="1000" b="1" i="0" u="none" strike="noStrike" dirty="0">
                          <a:solidFill>
                            <a:schemeClr val="tx1"/>
                          </a:solidFill>
                          <a:effectLst/>
                          <a:latin typeface="HelveticaNeue LT 55 Roman" panose="020B0604020202020204" pitchFamily="34" charset="0"/>
                        </a:rPr>
                        <a:t> </a:t>
                      </a:r>
                    </a:p>
                  </a:txBody>
                  <a:tcPr marL="0" marR="0" marT="0" marB="0" anchor="ctr">
                    <a:solidFill>
                      <a:schemeClr val="bg2">
                        <a:lumMod val="20000"/>
                        <a:lumOff val="80000"/>
                      </a:schemeClr>
                    </a:solidFill>
                  </a:tcPr>
                </a:tc>
                <a:tc hMerge="1">
                  <a:txBody>
                    <a:bodyPr/>
                    <a:lstStyle/>
                    <a:p>
                      <a:pPr algn="l" fontAlgn="ctr"/>
                      <a:endParaRPr lang="en-GB" sz="1000" b="1" i="0" u="none" strike="noStrike" dirty="0">
                        <a:solidFill>
                          <a:schemeClr val="tx1"/>
                        </a:solidFill>
                        <a:effectLst/>
                        <a:latin typeface="HelveticaNeue LT 55 Roman"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3119296868"/>
                  </a:ext>
                </a:extLst>
              </a:tr>
              <a:tr h="566671">
                <a:tc>
                  <a:txBody>
                    <a:bodyPr/>
                    <a:lstStyle/>
                    <a:p>
                      <a:pPr algn="ctr" fontAlgn="ctr"/>
                      <a:r>
                        <a:rPr lang="en-GB" sz="900" b="1" i="0" u="none" strike="noStrike" dirty="0">
                          <a:solidFill>
                            <a:schemeClr val="bg1"/>
                          </a:solidFill>
                          <a:effectLst/>
                          <a:latin typeface="+mn-lt"/>
                        </a:rPr>
                        <a:t>Actual   spend</a:t>
                      </a:r>
                    </a:p>
                  </a:txBody>
                  <a:tcPr marL="5458" marR="5458" marT="5458" marB="0" anchor="ctr">
                    <a:solidFill>
                      <a:schemeClr val="accent2"/>
                    </a:solidFill>
                  </a:tcPr>
                </a:tc>
                <a:tc>
                  <a:txBody>
                    <a:bodyPr/>
                    <a:lstStyle/>
                    <a:p>
                      <a:pPr algn="ctr" fontAlgn="ctr"/>
                      <a:r>
                        <a:rPr lang="en-GB" sz="900" b="1" i="0" u="none" strike="noStrike" dirty="0">
                          <a:solidFill>
                            <a:schemeClr val="bg1"/>
                          </a:solidFill>
                          <a:effectLst/>
                          <a:latin typeface="+mn-lt"/>
                        </a:rPr>
                        <a:t> Budget</a:t>
                      </a:r>
                    </a:p>
                  </a:txBody>
                  <a:tcPr marL="0" marR="0" marT="0" marB="0" anchor="ctr">
                    <a:solidFill>
                      <a:schemeClr val="accent2"/>
                    </a:solidFill>
                  </a:tcPr>
                </a:tc>
                <a:tc>
                  <a:txBody>
                    <a:bodyPr/>
                    <a:lstStyle/>
                    <a:p>
                      <a:pPr algn="ctr" fontAlgn="ctr"/>
                      <a:r>
                        <a:rPr lang="en-GB" sz="900" b="1" i="0" u="none" strike="noStrike" dirty="0">
                          <a:solidFill>
                            <a:schemeClr val="bg1"/>
                          </a:solidFill>
                          <a:effectLst/>
                          <a:latin typeface="+mn-lt"/>
                        </a:rPr>
                        <a:t> Forecast outturn</a:t>
                      </a:r>
                    </a:p>
                  </a:txBody>
                  <a:tcPr marL="0" marR="0" marT="0" marB="0" anchor="ctr">
                    <a:solidFill>
                      <a:schemeClr val="accent2"/>
                    </a:solidFill>
                  </a:tcPr>
                </a:tc>
                <a:extLst>
                  <a:ext uri="{0D108BD9-81ED-4DB2-BD59-A6C34878D82A}">
                    <a16:rowId xmlns:a16="http://schemas.microsoft.com/office/drawing/2014/main" val="2970139159"/>
                  </a:ext>
                </a:extLst>
              </a:tr>
              <a:tr h="52605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GB" sz="900" b="0" i="0" u="none" strike="noStrike" dirty="0">
                        <a:solidFill>
                          <a:srgbClr val="000000"/>
                        </a:solidFill>
                        <a:effectLst/>
                        <a:latin typeface="+mn-lt"/>
                      </a:endParaRPr>
                    </a:p>
                    <a:p>
                      <a:pPr marL="0" marR="0" lvl="0" indent="0" algn="l" defTabSz="457200" rtl="0" eaLnBrk="1" fontAlgn="ctr"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mn-lt"/>
                        </a:rPr>
                        <a:t> £</a:t>
                      </a:r>
                    </a:p>
                    <a:p>
                      <a:pPr algn="l" fontAlgn="ctr"/>
                      <a:endParaRPr lang="en-GB" sz="900" b="1" i="0" u="none" strike="noStrike" dirty="0">
                        <a:solidFill>
                          <a:srgbClr val="000000"/>
                        </a:solidFill>
                        <a:effectLst/>
                        <a:latin typeface="+mn-lt"/>
                      </a:endParaRPr>
                    </a:p>
                  </a:txBody>
                  <a:tcPr marL="36000" marR="5458" marT="5458" marB="0" anchor="ctr">
                    <a:solidFill>
                      <a:schemeClr val="bg2">
                        <a:lumMod val="20000"/>
                        <a:lumOff val="80000"/>
                      </a:schemeClr>
                    </a:solidFill>
                  </a:tcPr>
                </a:tc>
                <a:tc>
                  <a:txBody>
                    <a:bodyPr/>
                    <a:lstStyle/>
                    <a:p>
                      <a:pPr algn="l" fontAlgn="ctr"/>
                      <a:r>
                        <a:rPr lang="en-GB" sz="900" b="0" i="0" u="none" strike="noStrike" dirty="0">
                          <a:solidFill>
                            <a:srgbClr val="000000"/>
                          </a:solidFill>
                          <a:effectLst/>
                          <a:latin typeface="+mn-lt"/>
                        </a:rPr>
                        <a:t> £</a:t>
                      </a:r>
                    </a:p>
                  </a:txBody>
                  <a:tcPr marL="36000" marR="0" marT="0" marB="0" anchor="ctr">
                    <a:solidFill>
                      <a:schemeClr val="bg2">
                        <a:lumMod val="20000"/>
                        <a:lumOff val="80000"/>
                      </a:schemeClr>
                    </a:solidFill>
                  </a:tcPr>
                </a:tc>
                <a:tc>
                  <a:txBody>
                    <a:bodyPr/>
                    <a:lstStyle/>
                    <a:p>
                      <a:pPr algn="l" fontAlgn="ctr"/>
                      <a:r>
                        <a:rPr lang="en-GB" sz="900" b="0" i="0" u="none" strike="noStrike" dirty="0">
                          <a:solidFill>
                            <a:srgbClr val="000000"/>
                          </a:solidFill>
                          <a:effectLst/>
                          <a:latin typeface="+mn-lt"/>
                        </a:rPr>
                        <a:t> £</a:t>
                      </a:r>
                    </a:p>
                  </a:txBody>
                  <a:tcPr marL="36000" marR="0" marT="0" marB="0" anchor="ctr">
                    <a:solidFill>
                      <a:schemeClr val="bg2">
                        <a:lumMod val="20000"/>
                        <a:lumOff val="80000"/>
                      </a:schemeClr>
                    </a:solidFill>
                  </a:tcPr>
                </a:tc>
                <a:extLst>
                  <a:ext uri="{0D108BD9-81ED-4DB2-BD59-A6C34878D82A}">
                    <a16:rowId xmlns:a16="http://schemas.microsoft.com/office/drawing/2014/main" val="3810033945"/>
                  </a:ext>
                </a:extLst>
              </a:tr>
            </a:tbl>
          </a:graphicData>
        </a:graphic>
      </p:graphicFrame>
      <p:graphicFrame>
        <p:nvGraphicFramePr>
          <p:cNvPr id="60" name="Table 59">
            <a:extLst>
              <a:ext uri="{FF2B5EF4-FFF2-40B4-BE49-F238E27FC236}">
                <a16:creationId xmlns:a16="http://schemas.microsoft.com/office/drawing/2014/main" id="{80793DE0-E3D0-B747-A5E4-0C938F56F1B6}"/>
              </a:ext>
            </a:extLst>
          </p:cNvPr>
          <p:cNvGraphicFramePr>
            <a:graphicFrameLocks noGrp="1"/>
          </p:cNvGraphicFramePr>
          <p:nvPr>
            <p:extLst>
              <p:ext uri="{D42A27DB-BD31-4B8C-83A1-F6EECF244321}">
                <p14:modId xmlns:p14="http://schemas.microsoft.com/office/powerpoint/2010/main" val="3636063831"/>
              </p:ext>
            </p:extLst>
          </p:nvPr>
        </p:nvGraphicFramePr>
        <p:xfrm>
          <a:off x="9970111" y="5585939"/>
          <a:ext cx="1909771" cy="979979"/>
        </p:xfrm>
        <a:graphic>
          <a:graphicData uri="http://schemas.openxmlformats.org/drawingml/2006/table">
            <a:tbl>
              <a:tblPr>
                <a:tableStyleId>{5C22544A-7EE6-4342-B048-85BDC9FD1C3A}</a:tableStyleId>
              </a:tblPr>
              <a:tblGrid>
                <a:gridCol w="1909771">
                  <a:extLst>
                    <a:ext uri="{9D8B030D-6E8A-4147-A177-3AD203B41FA5}">
                      <a16:colId xmlns:a16="http://schemas.microsoft.com/office/drawing/2014/main" val="2652913285"/>
                    </a:ext>
                  </a:extLst>
                </a:gridCol>
              </a:tblGrid>
              <a:tr h="386826">
                <a:tc>
                  <a:txBody>
                    <a:bodyPr/>
                    <a:lstStyle/>
                    <a:p>
                      <a:pPr algn="ctr" fontAlgn="ctr"/>
                      <a:r>
                        <a:rPr lang="en-GB" sz="1000" b="1" i="0" u="none" strike="noStrike" dirty="0">
                          <a:solidFill>
                            <a:schemeClr val="tx1"/>
                          </a:solidFill>
                          <a:effectLst/>
                          <a:latin typeface="+mn-lt"/>
                        </a:rPr>
                        <a:t> </a:t>
                      </a:r>
                      <a:r>
                        <a:rPr lang="en-GB" sz="1000" b="1" i="0" u="none" strike="noStrike" dirty="0">
                          <a:solidFill>
                            <a:schemeClr val="bg1"/>
                          </a:solidFill>
                          <a:effectLst/>
                          <a:latin typeface="+mn-lt"/>
                        </a:rPr>
                        <a:t>Overall programme rating</a:t>
                      </a:r>
                      <a:endParaRPr lang="en-GB" sz="1000" b="1" i="0" u="none" strike="noStrike" dirty="0">
                        <a:solidFill>
                          <a:schemeClr val="bg1"/>
                        </a:solidFill>
                        <a:effectLst/>
                        <a:latin typeface="HelveticaNeue LT 55 Roman" panose="020B0604020202020204" pitchFamily="34" charset="0"/>
                      </a:endParaRPr>
                    </a:p>
                  </a:txBody>
                  <a:tcPr marL="0" marR="0" marT="0" marB="0" anchor="ctr">
                    <a:solidFill>
                      <a:schemeClr val="accent2"/>
                    </a:solidFill>
                  </a:tcPr>
                </a:tc>
                <a:extLst>
                  <a:ext uri="{0D108BD9-81ED-4DB2-BD59-A6C34878D82A}">
                    <a16:rowId xmlns:a16="http://schemas.microsoft.com/office/drawing/2014/main" val="3119296868"/>
                  </a:ext>
                </a:extLst>
              </a:tr>
              <a:tr h="593153">
                <a:tc>
                  <a:txBody>
                    <a:bodyPr/>
                    <a:lstStyle/>
                    <a:p>
                      <a:pPr algn="l" fontAlgn="ctr"/>
                      <a:endParaRPr lang="en-GB" sz="1000" b="1" i="0" u="none" strike="noStrike" dirty="0">
                        <a:solidFill>
                          <a:srgbClr val="000000"/>
                        </a:solidFill>
                        <a:effectLst/>
                        <a:latin typeface="+mn-lt"/>
                      </a:endParaRPr>
                    </a:p>
                  </a:txBody>
                  <a:tcPr marL="5458" marR="5458" marT="5458" marB="0" anchor="ctr">
                    <a:solidFill>
                      <a:srgbClr val="F6F6F6"/>
                    </a:solidFill>
                  </a:tcPr>
                </a:tc>
                <a:extLst>
                  <a:ext uri="{0D108BD9-81ED-4DB2-BD59-A6C34878D82A}">
                    <a16:rowId xmlns:a16="http://schemas.microsoft.com/office/drawing/2014/main" val="2970139159"/>
                  </a:ext>
                </a:extLst>
              </a:tr>
            </a:tbl>
          </a:graphicData>
        </a:graphic>
      </p:graphicFrame>
      <p:graphicFrame>
        <p:nvGraphicFramePr>
          <p:cNvPr id="11" name="Table 11">
            <a:extLst>
              <a:ext uri="{FF2B5EF4-FFF2-40B4-BE49-F238E27FC236}">
                <a16:creationId xmlns:a16="http://schemas.microsoft.com/office/drawing/2014/main" id="{C557F2D6-8AD2-F943-BCB0-243DA3915046}"/>
              </a:ext>
            </a:extLst>
          </p:cNvPr>
          <p:cNvGraphicFramePr>
            <a:graphicFrameLocks noGrp="1"/>
          </p:cNvGraphicFramePr>
          <p:nvPr>
            <p:extLst>
              <p:ext uri="{D42A27DB-BD31-4B8C-83A1-F6EECF244321}">
                <p14:modId xmlns:p14="http://schemas.microsoft.com/office/powerpoint/2010/main" val="1968117547"/>
              </p:ext>
            </p:extLst>
          </p:nvPr>
        </p:nvGraphicFramePr>
        <p:xfrm>
          <a:off x="8132889" y="576557"/>
          <a:ext cx="2314226" cy="571176"/>
        </p:xfrm>
        <a:graphic>
          <a:graphicData uri="http://schemas.openxmlformats.org/drawingml/2006/table">
            <a:tbl>
              <a:tblPr firstRow="1" bandRow="1">
                <a:tableStyleId>{2D5ABB26-0587-4C30-8999-92F81FD0307C}</a:tableStyleId>
              </a:tblPr>
              <a:tblGrid>
                <a:gridCol w="448106">
                  <a:extLst>
                    <a:ext uri="{9D8B030D-6E8A-4147-A177-3AD203B41FA5}">
                      <a16:colId xmlns:a16="http://schemas.microsoft.com/office/drawing/2014/main" val="3216703977"/>
                    </a:ext>
                  </a:extLst>
                </a:gridCol>
                <a:gridCol w="142575">
                  <a:extLst>
                    <a:ext uri="{9D8B030D-6E8A-4147-A177-3AD203B41FA5}">
                      <a16:colId xmlns:a16="http://schemas.microsoft.com/office/drawing/2014/main" val="3245684565"/>
                    </a:ext>
                  </a:extLst>
                </a:gridCol>
                <a:gridCol w="1723545">
                  <a:extLst>
                    <a:ext uri="{9D8B030D-6E8A-4147-A177-3AD203B41FA5}">
                      <a16:colId xmlns:a16="http://schemas.microsoft.com/office/drawing/2014/main" val="1473672219"/>
                    </a:ext>
                  </a:extLst>
                </a:gridCol>
              </a:tblGrid>
              <a:tr h="190392">
                <a:tc>
                  <a:txBody>
                    <a:bodyPr/>
                    <a:lstStyle/>
                    <a:p>
                      <a:r>
                        <a:rPr lang="en-US" sz="900" b="1" dirty="0"/>
                        <a:t>KEY</a:t>
                      </a:r>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r>
                        <a:rPr lang="en-US" sz="900" dirty="0"/>
                        <a:t> Independent assurance/approval</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749402"/>
                  </a:ext>
                </a:extLst>
              </a:tr>
              <a:tr h="190392">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r>
                        <a:rPr lang="en-US" sz="900" dirty="0"/>
                        <a:t> Business case complete</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6350304"/>
                  </a:ext>
                </a:extLst>
              </a:tr>
              <a:tr h="190392">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endParaRPr lang="en-US" sz="90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r>
                        <a:rPr lang="en-US" sz="900" dirty="0"/>
                        <a:t> Summary documents submitted</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8496162"/>
                  </a:ext>
                </a:extLst>
              </a:tr>
            </a:tbl>
          </a:graphicData>
        </a:graphic>
      </p:graphicFrame>
      <p:sp>
        <p:nvSpPr>
          <p:cNvPr id="65" name="5-point Star 64">
            <a:extLst>
              <a:ext uri="{FF2B5EF4-FFF2-40B4-BE49-F238E27FC236}">
                <a16:creationId xmlns:a16="http://schemas.microsoft.com/office/drawing/2014/main" id="{092C0917-4773-D143-A151-EFDB6E6E3BDA}"/>
              </a:ext>
            </a:extLst>
          </p:cNvPr>
          <p:cNvSpPr/>
          <p:nvPr/>
        </p:nvSpPr>
        <p:spPr>
          <a:xfrm>
            <a:off x="8516390" y="770032"/>
            <a:ext cx="157714" cy="143376"/>
          </a:xfrm>
          <a:prstGeom prst="star5">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1F538A1-70F2-E84D-A7D6-B6ACE810A059}"/>
              </a:ext>
            </a:extLst>
          </p:cNvPr>
          <p:cNvSpPr/>
          <p:nvPr/>
        </p:nvSpPr>
        <p:spPr>
          <a:xfrm flipH="1">
            <a:off x="8491062" y="587973"/>
            <a:ext cx="183042" cy="136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F6CDCC1-29FD-5C4C-91BF-F93A875D5D7A}"/>
              </a:ext>
            </a:extLst>
          </p:cNvPr>
          <p:cNvSpPr/>
          <p:nvPr/>
        </p:nvSpPr>
        <p:spPr>
          <a:xfrm>
            <a:off x="8535847" y="984974"/>
            <a:ext cx="118800" cy="1188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64366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p:nvSpPr>
          <p:cNvPr id="82" name="Google Shape;82;p2"/>
          <p:cNvSpPr txBox="1"/>
          <p:nvPr/>
        </p:nvSpPr>
        <p:spPr>
          <a:xfrm>
            <a:off x="984690" y="1564601"/>
            <a:ext cx="4154010" cy="184666"/>
          </a:xfrm>
          <a:prstGeom prst="rect">
            <a:avLst/>
          </a:prstGeom>
          <a:noFill/>
          <a:ln>
            <a:noFill/>
          </a:ln>
        </p:spPr>
        <p:txBody>
          <a:bodyPr spcFirstLastPara="1" wrap="square" lIns="0" tIns="0" rIns="0" bIns="0" anchor="t" anchorCtr="0">
            <a:spAutoFit/>
          </a:bodyPr>
          <a:lstStyle/>
          <a:p>
            <a:pPr lvl="0">
              <a:buSzPts val="1400"/>
            </a:pPr>
            <a:r>
              <a:rPr lang="en-GB" sz="1200" b="1" spc="-20" dirty="0">
                <a:solidFill>
                  <a:schemeClr val="accent6">
                    <a:lumMod val="50000"/>
                  </a:schemeClr>
                </a:solidFill>
              </a:rPr>
              <a:t>The Board is asked to make a decision on the following:</a:t>
            </a:r>
          </a:p>
        </p:txBody>
      </p:sp>
      <p:sp>
        <p:nvSpPr>
          <p:cNvPr id="96" name="Google Shape;96;p2"/>
          <p:cNvSpPr txBox="1">
            <a:spLocks noGrp="1"/>
          </p:cNvSpPr>
          <p:nvPr>
            <p:ph type="body" idx="1"/>
          </p:nvPr>
        </p:nvSpPr>
        <p:spPr>
          <a:xfrm>
            <a:off x="984690" y="659274"/>
            <a:ext cx="4154010" cy="777640"/>
          </a:xfrm>
          <a:prstGeom prst="rect">
            <a:avLst/>
          </a:prstGeom>
          <a:noFill/>
          <a:ln>
            <a:noFill/>
          </a:ln>
        </p:spPr>
        <p:txBody>
          <a:bodyPr spcFirstLastPara="1" wrap="square" lIns="0" tIns="0" rIns="0" bIns="0" anchor="t" anchorCtr="0">
            <a:noAutofit/>
          </a:bodyPr>
          <a:lstStyle/>
          <a:p>
            <a:pPr marL="0" lvl="0" indent="0"/>
            <a:r>
              <a:rPr lang="en-GB" sz="2400" dirty="0">
                <a:solidFill>
                  <a:schemeClr val="accent2"/>
                </a:solidFill>
                <a:latin typeface="Arial Black" panose="020B0604020202020204" pitchFamily="34" charset="0"/>
                <a:cs typeface="Arial Black" panose="020B0604020202020204" pitchFamily="34" charset="0"/>
              </a:rPr>
              <a:t>DECISIONS FOR</a:t>
            </a:r>
            <a:br>
              <a:rPr lang="en-GB" sz="2400" dirty="0">
                <a:solidFill>
                  <a:schemeClr val="accent2"/>
                </a:solidFill>
                <a:latin typeface="Arial Black" panose="020B0604020202020204" pitchFamily="34" charset="0"/>
                <a:cs typeface="Arial Black" panose="020B0604020202020204" pitchFamily="34" charset="0"/>
              </a:rPr>
            </a:br>
            <a:r>
              <a:rPr lang="en-GB" sz="2400" dirty="0">
                <a:solidFill>
                  <a:schemeClr val="accent2"/>
                </a:solidFill>
                <a:latin typeface="Arial Black" panose="020B0604020202020204" pitchFamily="34" charset="0"/>
                <a:cs typeface="Arial Black" panose="020B0604020202020204" pitchFamily="34" charset="0"/>
              </a:rPr>
              <a:t>THE BOARD</a:t>
            </a:r>
          </a:p>
        </p:txBody>
      </p:sp>
      <p:sp>
        <p:nvSpPr>
          <p:cNvPr id="21" name="Rectangle 20">
            <a:extLst>
              <a:ext uri="{FF2B5EF4-FFF2-40B4-BE49-F238E27FC236}">
                <a16:creationId xmlns:a16="http://schemas.microsoft.com/office/drawing/2014/main" id="{E12644F1-16A3-7F48-AE03-AF7150A9A656}"/>
              </a:ext>
            </a:extLst>
          </p:cNvPr>
          <p:cNvSpPr/>
          <p:nvPr/>
        </p:nvSpPr>
        <p:spPr>
          <a:xfrm>
            <a:off x="6096000" y="0"/>
            <a:ext cx="6096000"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Google Shape;82;p2">
            <a:extLst>
              <a:ext uri="{FF2B5EF4-FFF2-40B4-BE49-F238E27FC236}">
                <a16:creationId xmlns:a16="http://schemas.microsoft.com/office/drawing/2014/main" id="{25B7617F-06C7-784B-A22C-0C119F1D4A3E}"/>
              </a:ext>
            </a:extLst>
          </p:cNvPr>
          <p:cNvSpPr txBox="1"/>
          <p:nvPr/>
        </p:nvSpPr>
        <p:spPr>
          <a:xfrm>
            <a:off x="984690" y="2149480"/>
            <a:ext cx="4523482" cy="261610"/>
          </a:xfrm>
          <a:prstGeom prst="rect">
            <a:avLst/>
          </a:prstGeom>
          <a:noFill/>
          <a:ln>
            <a:noFill/>
          </a:ln>
        </p:spPr>
        <p:txBody>
          <a:bodyPr spcFirstLastPara="1" wrap="square" lIns="0" tIns="0" rIns="0" bIns="0" anchor="t" anchorCtr="0">
            <a:spAutoFit/>
          </a:bodyPr>
          <a:lstStyle/>
          <a:p>
            <a:pPr marL="228600" lvl="0" indent="-228600">
              <a:spcAft>
                <a:spcPts val="600"/>
              </a:spcAft>
              <a:buClr>
                <a:schemeClr val="accent2"/>
              </a:buClr>
              <a:buSzPts val="1400"/>
              <a:buFont typeface="+mj-lt"/>
              <a:buAutoNum type="arabicPeriod"/>
            </a:pPr>
            <a:r>
              <a:rPr lang="en-GB" sz="1200" dirty="0">
                <a:solidFill>
                  <a:schemeClr val="accent6">
                    <a:lumMod val="50000"/>
                  </a:schemeClr>
                </a:solidFill>
              </a:rPr>
              <a:t>Insert details here of any decisions to be made</a:t>
            </a:r>
          </a:p>
        </p:txBody>
      </p:sp>
      <p:cxnSp>
        <p:nvCxnSpPr>
          <p:cNvPr id="27" name="Straight Connector 26">
            <a:extLst>
              <a:ext uri="{FF2B5EF4-FFF2-40B4-BE49-F238E27FC236}">
                <a16:creationId xmlns:a16="http://schemas.microsoft.com/office/drawing/2014/main" id="{328C9306-2408-6849-A38D-316FFEBC3F4B}"/>
              </a:ext>
            </a:extLst>
          </p:cNvPr>
          <p:cNvCxnSpPr>
            <a:cxnSpLocks/>
          </p:cNvCxnSpPr>
          <p:nvPr/>
        </p:nvCxnSpPr>
        <p:spPr>
          <a:xfrm>
            <a:off x="566900" y="472200"/>
            <a:ext cx="0" cy="14918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753A1E43-FBD2-7645-85AF-AB4D0A5A0C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9042" y="428202"/>
            <a:ext cx="981996" cy="603794"/>
          </a:xfrm>
          <a:prstGeom prst="rect">
            <a:avLst/>
          </a:prstGeom>
        </p:spPr>
      </p:pic>
      <p:pic>
        <p:nvPicPr>
          <p:cNvPr id="3" name="Graphic 2">
            <a:extLst>
              <a:ext uri="{FF2B5EF4-FFF2-40B4-BE49-F238E27FC236}">
                <a16:creationId xmlns:a16="http://schemas.microsoft.com/office/drawing/2014/main" id="{73FDBFAA-F9D8-3147-BE30-D1D32622B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7587" y="1964028"/>
            <a:ext cx="2752827" cy="2752827"/>
          </a:xfrm>
          <a:prstGeom prst="rect">
            <a:avLst/>
          </a:prstGeom>
        </p:spPr>
      </p:pic>
    </p:spTree>
    <p:extLst>
      <p:ext uri="{BB962C8B-B14F-4D97-AF65-F5344CB8AC3E}">
        <p14:creationId xmlns:p14="http://schemas.microsoft.com/office/powerpoint/2010/main" val="233754780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055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2;p2">
            <a:extLst>
              <a:ext uri="{FF2B5EF4-FFF2-40B4-BE49-F238E27FC236}">
                <a16:creationId xmlns:a16="http://schemas.microsoft.com/office/drawing/2014/main" id="{AE1D9119-E7E8-CE4E-8062-DDC24352BC01}"/>
              </a:ext>
            </a:extLst>
          </p:cNvPr>
          <p:cNvSpPr txBox="1"/>
          <p:nvPr/>
        </p:nvSpPr>
        <p:spPr>
          <a:xfrm>
            <a:off x="890708" y="1567501"/>
            <a:ext cx="4154010" cy="184666"/>
          </a:xfrm>
          <a:prstGeom prst="rect">
            <a:avLst/>
          </a:prstGeom>
          <a:noFill/>
          <a:ln>
            <a:noFill/>
          </a:ln>
        </p:spPr>
        <p:txBody>
          <a:bodyPr spcFirstLastPara="1" wrap="square" lIns="0" tIns="0" rIns="0" bIns="0" anchor="t" anchorCtr="0">
            <a:spAutoFit/>
          </a:bodyPr>
          <a:lstStyle/>
          <a:p>
            <a:pPr lvl="0">
              <a:buSzPts val="1400"/>
            </a:pPr>
            <a:r>
              <a:rPr lang="en-GB" sz="1200" b="1" spc="-20" dirty="0">
                <a:solidFill>
                  <a:schemeClr val="accent6">
                    <a:lumMod val="50000"/>
                  </a:schemeClr>
                </a:solidFill>
              </a:rPr>
              <a:t>How to add gradient cells (2 options)</a:t>
            </a:r>
          </a:p>
        </p:txBody>
      </p:sp>
      <p:sp>
        <p:nvSpPr>
          <p:cNvPr id="4" name="Google Shape;96;p2">
            <a:extLst>
              <a:ext uri="{FF2B5EF4-FFF2-40B4-BE49-F238E27FC236}">
                <a16:creationId xmlns:a16="http://schemas.microsoft.com/office/drawing/2014/main" id="{A186C814-558C-924C-8ECD-D21CFB61C803}"/>
              </a:ext>
            </a:extLst>
          </p:cNvPr>
          <p:cNvSpPr txBox="1">
            <a:spLocks/>
          </p:cNvSpPr>
          <p:nvPr/>
        </p:nvSpPr>
        <p:spPr>
          <a:xfrm>
            <a:off x="898417" y="649561"/>
            <a:ext cx="5605295" cy="7776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dirty="0">
                <a:solidFill>
                  <a:schemeClr val="accent2"/>
                </a:solidFill>
                <a:latin typeface="Arial Black" panose="020B0604020202020204" pitchFamily="34" charset="0"/>
                <a:cs typeface="Arial Black" panose="020B0604020202020204" pitchFamily="34" charset="0"/>
              </a:rPr>
              <a:t>HOW TO ADD GRADIENTS</a:t>
            </a:r>
            <a:br>
              <a:rPr lang="en-GB" sz="2400" dirty="0">
                <a:solidFill>
                  <a:schemeClr val="accent2"/>
                </a:solidFill>
                <a:latin typeface="Arial Black" panose="020B0604020202020204" pitchFamily="34" charset="0"/>
                <a:cs typeface="Arial Black" panose="020B0604020202020204" pitchFamily="34" charset="0"/>
              </a:rPr>
            </a:br>
            <a:r>
              <a:rPr lang="en-GB" sz="2400" dirty="0">
                <a:solidFill>
                  <a:schemeClr val="accent2"/>
                </a:solidFill>
                <a:latin typeface="Arial Black" panose="020B0604020202020204" pitchFamily="34" charset="0"/>
                <a:cs typeface="Arial Black" panose="020B0604020202020204" pitchFamily="34" charset="0"/>
              </a:rPr>
              <a:t>TO YOUR RAG CELLS</a:t>
            </a:r>
          </a:p>
        </p:txBody>
      </p:sp>
      <p:sp>
        <p:nvSpPr>
          <p:cNvPr id="5" name="Google Shape;82;p2">
            <a:extLst>
              <a:ext uri="{FF2B5EF4-FFF2-40B4-BE49-F238E27FC236}">
                <a16:creationId xmlns:a16="http://schemas.microsoft.com/office/drawing/2014/main" id="{755D004E-75EB-6D4B-897D-F5D41021BF1F}"/>
              </a:ext>
            </a:extLst>
          </p:cNvPr>
          <p:cNvSpPr txBox="1"/>
          <p:nvPr/>
        </p:nvSpPr>
        <p:spPr>
          <a:xfrm>
            <a:off x="898417" y="1876954"/>
            <a:ext cx="3940399" cy="5355312"/>
          </a:xfrm>
          <a:prstGeom prst="rect">
            <a:avLst/>
          </a:prstGeom>
          <a:noFill/>
          <a:ln>
            <a:noFill/>
          </a:ln>
        </p:spPr>
        <p:txBody>
          <a:bodyPr spcFirstLastPara="1" wrap="square" lIns="0" tIns="0" rIns="0" bIns="0" anchor="t" anchorCtr="0">
            <a:spAutoFit/>
          </a:bodyPr>
          <a:lstStyle/>
          <a:p>
            <a:pPr lvl="0">
              <a:spcAft>
                <a:spcPts val="600"/>
              </a:spcAft>
              <a:buClr>
                <a:schemeClr val="accent2"/>
              </a:buClr>
              <a:buSzPts val="1400"/>
            </a:pPr>
            <a:r>
              <a:rPr lang="en-GB" sz="1200" b="1" dirty="0">
                <a:solidFill>
                  <a:schemeClr val="accent6">
                    <a:lumMod val="50000"/>
                  </a:schemeClr>
                </a:solidFill>
              </a:rPr>
              <a:t>Option 1 (existing cell)</a:t>
            </a:r>
          </a:p>
          <a:p>
            <a:pPr marL="228600" lvl="0" indent="-228600">
              <a:spcAft>
                <a:spcPts val="600"/>
              </a:spcAft>
              <a:buClr>
                <a:schemeClr val="accent2"/>
              </a:buClr>
              <a:buSzPts val="1400"/>
              <a:buAutoNum type="arabicPeriod"/>
            </a:pPr>
            <a:r>
              <a:rPr lang="en-GB" sz="1200" b="1" dirty="0">
                <a:solidFill>
                  <a:schemeClr val="accent6">
                    <a:lumMod val="50000"/>
                  </a:schemeClr>
                </a:solidFill>
              </a:rPr>
              <a:t>Right-click</a:t>
            </a:r>
            <a:r>
              <a:rPr lang="en-GB" sz="1200" b="1" i="1" dirty="0">
                <a:solidFill>
                  <a:schemeClr val="accent6">
                    <a:lumMod val="50000"/>
                  </a:schemeClr>
                </a:solidFill>
              </a:rPr>
              <a:t> </a:t>
            </a:r>
            <a:r>
              <a:rPr lang="en-GB" sz="1200" i="1" dirty="0">
                <a:solidFill>
                  <a:schemeClr val="accent6">
                    <a:lumMod val="50000"/>
                  </a:schemeClr>
                </a:solidFill>
              </a:rPr>
              <a:t>the cell you want to add gradient</a:t>
            </a:r>
          </a:p>
          <a:p>
            <a:pPr marL="228600" lvl="0" indent="-228600">
              <a:spcAft>
                <a:spcPts val="600"/>
              </a:spcAft>
              <a:buClr>
                <a:schemeClr val="accent2"/>
              </a:buClr>
              <a:buSzPts val="1400"/>
              <a:buAutoNum type="arabicPeriod"/>
            </a:pPr>
            <a:r>
              <a:rPr lang="en-GB" sz="1200" dirty="0">
                <a:solidFill>
                  <a:schemeClr val="accent6">
                    <a:lumMod val="50000"/>
                  </a:schemeClr>
                </a:solidFill>
              </a:rPr>
              <a:t>Select</a:t>
            </a:r>
            <a:r>
              <a:rPr lang="en-GB" sz="1200" b="1" dirty="0">
                <a:solidFill>
                  <a:schemeClr val="accent6">
                    <a:lumMod val="50000"/>
                  </a:schemeClr>
                </a:solidFill>
              </a:rPr>
              <a:t> ‘Format Shape’</a:t>
            </a:r>
          </a:p>
          <a:p>
            <a:pPr marL="228600" lvl="0" indent="-228600">
              <a:spcAft>
                <a:spcPts val="600"/>
              </a:spcAft>
              <a:buClr>
                <a:schemeClr val="accent2"/>
              </a:buClr>
              <a:buSzPts val="1400"/>
              <a:buAutoNum type="arabicPeriod"/>
            </a:pPr>
            <a:r>
              <a:rPr lang="en-GB" sz="1200" dirty="0">
                <a:solidFill>
                  <a:schemeClr val="accent6">
                    <a:lumMod val="50000"/>
                  </a:schemeClr>
                </a:solidFill>
              </a:rPr>
              <a:t>Under</a:t>
            </a:r>
            <a:r>
              <a:rPr lang="en-GB" sz="1200" b="1" dirty="0">
                <a:solidFill>
                  <a:schemeClr val="accent6">
                    <a:lumMod val="50000"/>
                  </a:schemeClr>
                </a:solidFill>
              </a:rPr>
              <a:t> ‘Fill Options’ </a:t>
            </a:r>
            <a:r>
              <a:rPr lang="en-GB" sz="1200" dirty="0">
                <a:solidFill>
                  <a:schemeClr val="accent6">
                    <a:lumMod val="50000"/>
                  </a:schemeClr>
                </a:solidFill>
              </a:rPr>
              <a:t>select</a:t>
            </a:r>
            <a:r>
              <a:rPr lang="en-GB" sz="1200" b="1" dirty="0">
                <a:solidFill>
                  <a:schemeClr val="accent6">
                    <a:lumMod val="50000"/>
                  </a:schemeClr>
                </a:solidFill>
              </a:rPr>
              <a:t> ‘Gradient Fill’.</a:t>
            </a:r>
          </a:p>
          <a:p>
            <a:pPr marL="228600" indent="-228600">
              <a:spcAft>
                <a:spcPts val="600"/>
              </a:spcAft>
              <a:buClr>
                <a:schemeClr val="accent2"/>
              </a:buClr>
              <a:buSzPts val="1400"/>
              <a:buFont typeface="Arial"/>
              <a:buAutoNum type="arabicPeriod"/>
            </a:pPr>
            <a:r>
              <a:rPr lang="en-GB" sz="1200" dirty="0">
                <a:solidFill>
                  <a:schemeClr val="accent6">
                    <a:lumMod val="50000"/>
                  </a:schemeClr>
                </a:solidFill>
              </a:rPr>
              <a:t>Select the colours of your gradient using the paint bucket icon. </a:t>
            </a:r>
            <a:r>
              <a:rPr lang="en-GB" sz="1200" i="1" dirty="0">
                <a:solidFill>
                  <a:schemeClr val="accent6">
                    <a:lumMod val="50000"/>
                  </a:schemeClr>
                </a:solidFill>
              </a:rPr>
              <a:t>(For ease of use, in the </a:t>
            </a:r>
            <a:r>
              <a:rPr lang="en-GB" sz="1200" b="1" i="1" dirty="0">
                <a:solidFill>
                  <a:schemeClr val="accent6">
                    <a:lumMod val="50000"/>
                  </a:schemeClr>
                </a:solidFill>
              </a:rPr>
              <a:t>Gradient Type </a:t>
            </a:r>
            <a:r>
              <a:rPr lang="en-GB" sz="1200" i="1" dirty="0">
                <a:solidFill>
                  <a:schemeClr val="accent6">
                    <a:lumMod val="50000"/>
                  </a:schemeClr>
                </a:solidFill>
              </a:rPr>
              <a:t>option select </a:t>
            </a:r>
            <a:r>
              <a:rPr lang="en-GB" sz="1200" b="1" i="1" dirty="0">
                <a:solidFill>
                  <a:schemeClr val="accent6">
                    <a:lumMod val="50000"/>
                  </a:schemeClr>
                </a:solidFill>
              </a:rPr>
              <a:t>Linear </a:t>
            </a:r>
            <a:r>
              <a:rPr lang="en-GB" sz="1200" i="1" dirty="0">
                <a:solidFill>
                  <a:schemeClr val="accent6">
                    <a:lumMod val="50000"/>
                  </a:schemeClr>
                </a:solidFill>
              </a:rPr>
              <a:t>and in the </a:t>
            </a:r>
            <a:r>
              <a:rPr lang="en-GB" sz="1200" b="1" i="1" dirty="0">
                <a:solidFill>
                  <a:schemeClr val="accent6">
                    <a:lumMod val="50000"/>
                  </a:schemeClr>
                </a:solidFill>
              </a:rPr>
              <a:t>Angle </a:t>
            </a:r>
            <a:r>
              <a:rPr lang="en-GB" sz="1200" i="1" dirty="0">
                <a:solidFill>
                  <a:schemeClr val="accent6">
                    <a:lumMod val="50000"/>
                  </a:schemeClr>
                </a:solidFill>
              </a:rPr>
              <a:t>field type </a:t>
            </a:r>
            <a:r>
              <a:rPr lang="en-GB" sz="1200" b="1" i="1" dirty="0">
                <a:solidFill>
                  <a:schemeClr val="accent6">
                    <a:lumMod val="50000"/>
                  </a:schemeClr>
                </a:solidFill>
              </a:rPr>
              <a:t>0°</a:t>
            </a:r>
            <a:r>
              <a:rPr lang="en-GB" sz="1200" i="1" dirty="0">
                <a:solidFill>
                  <a:schemeClr val="accent6">
                    <a:lumMod val="50000"/>
                  </a:schemeClr>
                </a:solidFill>
              </a:rPr>
              <a:t>)</a:t>
            </a:r>
          </a:p>
          <a:p>
            <a:pPr lvl="0">
              <a:spcAft>
                <a:spcPts val="600"/>
              </a:spcAft>
              <a:buClr>
                <a:schemeClr val="accent2"/>
              </a:buClr>
              <a:buSzPts val="1400"/>
            </a:pPr>
            <a:r>
              <a:rPr lang="en-GB" sz="1200" b="1" dirty="0">
                <a:solidFill>
                  <a:schemeClr val="accent6">
                    <a:lumMod val="50000"/>
                  </a:schemeClr>
                </a:solidFill>
              </a:rPr>
              <a:t>Option 2 (new row to add – illustrated to right)</a:t>
            </a:r>
          </a:p>
          <a:p>
            <a:pPr marL="228600" lvl="0" indent="-228600">
              <a:spcAft>
                <a:spcPts val="600"/>
              </a:spcAft>
              <a:buClr>
                <a:schemeClr val="accent2"/>
              </a:buClr>
              <a:buSzPts val="1400"/>
              <a:buFont typeface="+mj-lt"/>
              <a:buAutoNum type="arabicPeriod"/>
            </a:pPr>
            <a:r>
              <a:rPr lang="en-GB" sz="1200" b="1" dirty="0">
                <a:solidFill>
                  <a:schemeClr val="accent6">
                    <a:lumMod val="50000"/>
                  </a:schemeClr>
                </a:solidFill>
              </a:rPr>
              <a:t>Insert new RAG row as required</a:t>
            </a:r>
            <a:br>
              <a:rPr lang="en-GB" sz="1200" dirty="0">
                <a:solidFill>
                  <a:schemeClr val="accent6">
                    <a:lumMod val="50000"/>
                  </a:schemeClr>
                </a:solidFill>
              </a:rPr>
            </a:br>
            <a:r>
              <a:rPr lang="en-GB" sz="1200" dirty="0">
                <a:solidFill>
                  <a:schemeClr val="accent6">
                    <a:lumMod val="50000"/>
                  </a:schemeClr>
                </a:solidFill>
              </a:rPr>
              <a:t>Click on a cell of the table and go to</a:t>
            </a:r>
            <a:br>
              <a:rPr lang="en-GB" sz="1200" dirty="0">
                <a:solidFill>
                  <a:schemeClr val="accent6">
                    <a:lumMod val="50000"/>
                  </a:schemeClr>
                </a:solidFill>
              </a:rPr>
            </a:br>
            <a:r>
              <a:rPr lang="en-GB" sz="1200" dirty="0">
                <a:solidFill>
                  <a:schemeClr val="accent6">
                    <a:lumMod val="50000"/>
                  </a:schemeClr>
                </a:solidFill>
              </a:rPr>
              <a:t>the </a:t>
            </a:r>
            <a:r>
              <a:rPr lang="en-GB" sz="1200" b="1" dirty="0">
                <a:solidFill>
                  <a:schemeClr val="accent6">
                    <a:lumMod val="50000"/>
                  </a:schemeClr>
                </a:solidFill>
              </a:rPr>
              <a:t>Layout tab </a:t>
            </a:r>
            <a:r>
              <a:rPr lang="en-GB" sz="1200" dirty="0">
                <a:solidFill>
                  <a:schemeClr val="accent6">
                    <a:lumMod val="50000"/>
                  </a:schemeClr>
                </a:solidFill>
              </a:rPr>
              <a:t>in the top ribbon.</a:t>
            </a:r>
            <a:br>
              <a:rPr lang="en-GB" sz="1200" dirty="0">
                <a:solidFill>
                  <a:schemeClr val="accent6">
                    <a:lumMod val="50000"/>
                  </a:schemeClr>
                </a:solidFill>
              </a:rPr>
            </a:br>
            <a:r>
              <a:rPr lang="en-GB" sz="1200" dirty="0">
                <a:solidFill>
                  <a:schemeClr val="accent6">
                    <a:lumMod val="50000"/>
                  </a:schemeClr>
                </a:solidFill>
              </a:rPr>
              <a:t>Then select </a:t>
            </a:r>
            <a:r>
              <a:rPr lang="en-GB" sz="1200" b="1" dirty="0">
                <a:solidFill>
                  <a:schemeClr val="accent6">
                    <a:lumMod val="50000"/>
                  </a:schemeClr>
                </a:solidFill>
              </a:rPr>
              <a:t>Insert Above/Below </a:t>
            </a:r>
            <a:r>
              <a:rPr lang="en-GB" sz="1200" dirty="0">
                <a:solidFill>
                  <a:schemeClr val="accent6">
                    <a:lumMod val="50000"/>
                  </a:schemeClr>
                </a:solidFill>
              </a:rPr>
              <a:t>if you need to add a new row.</a:t>
            </a:r>
          </a:p>
          <a:p>
            <a:pPr marL="228600" lvl="0" indent="-228600">
              <a:spcAft>
                <a:spcPts val="600"/>
              </a:spcAft>
              <a:buClr>
                <a:schemeClr val="accent2"/>
              </a:buClr>
              <a:buSzPts val="1400"/>
              <a:buFont typeface="+mj-lt"/>
              <a:buAutoNum type="arabicPeriod"/>
            </a:pPr>
            <a:r>
              <a:rPr lang="en-GB" sz="1200" dirty="0">
                <a:solidFill>
                  <a:schemeClr val="accent6">
                    <a:lumMod val="50000"/>
                  </a:schemeClr>
                </a:solidFill>
              </a:rPr>
              <a:t>Click on the required cell and, in the main tool bar select, ‘</a:t>
            </a:r>
            <a:r>
              <a:rPr lang="en-GB" sz="1200" b="1" dirty="0">
                <a:solidFill>
                  <a:schemeClr val="accent6">
                    <a:lumMod val="50000"/>
                  </a:schemeClr>
                </a:solidFill>
              </a:rPr>
              <a:t>Shape Fill</a:t>
            </a:r>
            <a:r>
              <a:rPr lang="en-GB" sz="1200" dirty="0">
                <a:solidFill>
                  <a:schemeClr val="accent6">
                    <a:lumMod val="50000"/>
                  </a:schemeClr>
                </a:solidFill>
              </a:rPr>
              <a:t>’</a:t>
            </a:r>
          </a:p>
          <a:p>
            <a:pPr marL="228600" lvl="0" indent="-228600">
              <a:spcAft>
                <a:spcPts val="600"/>
              </a:spcAft>
              <a:buClr>
                <a:schemeClr val="accent2"/>
              </a:buClr>
              <a:buSzPts val="1400"/>
              <a:buFont typeface="+mj-lt"/>
              <a:buAutoNum type="arabicPeriod"/>
            </a:pPr>
            <a:r>
              <a:rPr lang="en-GB" sz="1200" dirty="0">
                <a:solidFill>
                  <a:schemeClr val="accent6">
                    <a:lumMod val="50000"/>
                  </a:schemeClr>
                </a:solidFill>
              </a:rPr>
              <a:t>Select </a:t>
            </a:r>
            <a:r>
              <a:rPr lang="en-GB" sz="1200" b="1" dirty="0">
                <a:solidFill>
                  <a:schemeClr val="accent6">
                    <a:lumMod val="50000"/>
                  </a:schemeClr>
                </a:solidFill>
              </a:rPr>
              <a:t>‘Gradient’ </a:t>
            </a:r>
            <a:r>
              <a:rPr lang="en-GB" sz="1200" dirty="0">
                <a:solidFill>
                  <a:schemeClr val="accent6">
                    <a:lumMod val="50000"/>
                  </a:schemeClr>
                </a:solidFill>
              </a:rPr>
              <a:t>and then click on </a:t>
            </a:r>
            <a:r>
              <a:rPr lang="en-GB" sz="1200" b="1" dirty="0">
                <a:solidFill>
                  <a:schemeClr val="accent6">
                    <a:lumMod val="50000"/>
                  </a:schemeClr>
                </a:solidFill>
              </a:rPr>
              <a:t>‘More Gradients’.</a:t>
            </a:r>
          </a:p>
          <a:p>
            <a:pPr marL="228600" lvl="0" indent="-228600">
              <a:spcAft>
                <a:spcPts val="600"/>
              </a:spcAft>
              <a:buClr>
                <a:schemeClr val="accent2"/>
              </a:buClr>
              <a:buSzPts val="1400"/>
              <a:buFont typeface="+mj-lt"/>
              <a:buAutoNum type="arabicPeriod"/>
            </a:pPr>
            <a:r>
              <a:rPr lang="en-GB" sz="1200" dirty="0">
                <a:solidFill>
                  <a:schemeClr val="accent6">
                    <a:lumMod val="50000"/>
                  </a:schemeClr>
                </a:solidFill>
              </a:rPr>
              <a:t>A tab will appear on the right hand side.</a:t>
            </a:r>
            <a:br>
              <a:rPr lang="en-GB" sz="1200" dirty="0">
                <a:solidFill>
                  <a:schemeClr val="accent6">
                    <a:lumMod val="50000"/>
                  </a:schemeClr>
                </a:solidFill>
              </a:rPr>
            </a:br>
            <a:r>
              <a:rPr lang="en-GB" sz="1200" dirty="0">
                <a:solidFill>
                  <a:schemeClr val="accent6">
                    <a:lumMod val="50000"/>
                  </a:schemeClr>
                </a:solidFill>
              </a:rPr>
              <a:t>Select ‘</a:t>
            </a:r>
            <a:r>
              <a:rPr lang="en-GB" sz="1200" b="1" dirty="0">
                <a:solidFill>
                  <a:schemeClr val="accent6">
                    <a:lumMod val="50000"/>
                  </a:schemeClr>
                </a:solidFill>
              </a:rPr>
              <a:t>Gradient fill’ </a:t>
            </a:r>
            <a:r>
              <a:rPr lang="en-GB" sz="1200" dirty="0">
                <a:solidFill>
                  <a:schemeClr val="accent6">
                    <a:lumMod val="50000"/>
                  </a:schemeClr>
                </a:solidFill>
              </a:rPr>
              <a:t> and select the colours of your gradient using the paint bucket icon. </a:t>
            </a:r>
            <a:r>
              <a:rPr lang="en-GB" sz="1200" i="1" dirty="0">
                <a:solidFill>
                  <a:schemeClr val="accent6">
                    <a:lumMod val="50000"/>
                  </a:schemeClr>
                </a:solidFill>
              </a:rPr>
              <a:t>(For ease of use, in the </a:t>
            </a:r>
            <a:r>
              <a:rPr lang="en-GB" sz="1200" b="1" i="1" dirty="0">
                <a:solidFill>
                  <a:schemeClr val="accent6">
                    <a:lumMod val="50000"/>
                  </a:schemeClr>
                </a:solidFill>
              </a:rPr>
              <a:t>Gradient Type </a:t>
            </a:r>
            <a:r>
              <a:rPr lang="en-GB" sz="1200" i="1" dirty="0">
                <a:solidFill>
                  <a:schemeClr val="accent6">
                    <a:lumMod val="50000"/>
                  </a:schemeClr>
                </a:solidFill>
              </a:rPr>
              <a:t>option select </a:t>
            </a:r>
            <a:r>
              <a:rPr lang="en-GB" sz="1200" b="1" i="1" dirty="0">
                <a:solidFill>
                  <a:schemeClr val="accent6">
                    <a:lumMod val="50000"/>
                  </a:schemeClr>
                </a:solidFill>
              </a:rPr>
              <a:t>Linear</a:t>
            </a:r>
            <a:br>
              <a:rPr lang="en-GB" sz="1200" b="1" i="1" dirty="0">
                <a:solidFill>
                  <a:schemeClr val="accent6">
                    <a:lumMod val="50000"/>
                  </a:schemeClr>
                </a:solidFill>
              </a:rPr>
            </a:br>
            <a:r>
              <a:rPr lang="en-GB" sz="1200" i="1" dirty="0">
                <a:solidFill>
                  <a:schemeClr val="accent6">
                    <a:lumMod val="50000"/>
                  </a:schemeClr>
                </a:solidFill>
              </a:rPr>
              <a:t>and in the </a:t>
            </a:r>
            <a:r>
              <a:rPr lang="en-GB" sz="1200" b="1" i="1" dirty="0">
                <a:solidFill>
                  <a:schemeClr val="accent6">
                    <a:lumMod val="50000"/>
                  </a:schemeClr>
                </a:solidFill>
              </a:rPr>
              <a:t>Angle </a:t>
            </a:r>
            <a:r>
              <a:rPr lang="en-GB" sz="1200" i="1" dirty="0">
                <a:solidFill>
                  <a:schemeClr val="accent6">
                    <a:lumMod val="50000"/>
                  </a:schemeClr>
                </a:solidFill>
              </a:rPr>
              <a:t>field type </a:t>
            </a:r>
            <a:r>
              <a:rPr lang="en-GB" sz="1200" b="1" i="1" dirty="0">
                <a:solidFill>
                  <a:schemeClr val="accent6">
                    <a:lumMod val="50000"/>
                  </a:schemeClr>
                </a:solidFill>
              </a:rPr>
              <a:t>0°</a:t>
            </a:r>
            <a:r>
              <a:rPr lang="en-GB" sz="1200" i="1" dirty="0">
                <a:solidFill>
                  <a:schemeClr val="accent6">
                    <a:lumMod val="50000"/>
                  </a:schemeClr>
                </a:solidFill>
              </a:rPr>
              <a:t>)</a:t>
            </a:r>
            <a:endParaRPr lang="en-GB" sz="1200" b="1" i="1" dirty="0">
              <a:solidFill>
                <a:schemeClr val="accent6">
                  <a:lumMod val="50000"/>
                </a:schemeClr>
              </a:solidFill>
            </a:endParaRPr>
          </a:p>
          <a:p>
            <a:pPr lvl="0">
              <a:spcAft>
                <a:spcPts val="600"/>
              </a:spcAft>
              <a:buClr>
                <a:schemeClr val="accent2"/>
              </a:buClr>
              <a:buSzPts val="1400"/>
            </a:pPr>
            <a:endParaRPr lang="en-GB" sz="1200" b="1" i="1" dirty="0">
              <a:solidFill>
                <a:schemeClr val="accent6">
                  <a:lumMod val="50000"/>
                </a:schemeClr>
              </a:solidFill>
            </a:endParaRPr>
          </a:p>
          <a:p>
            <a:pPr marL="228600" lvl="0" indent="-228600">
              <a:spcAft>
                <a:spcPts val="600"/>
              </a:spcAft>
              <a:buClr>
                <a:schemeClr val="accent2"/>
              </a:buClr>
              <a:buSzPts val="1400"/>
              <a:buFont typeface="+mj-lt"/>
              <a:buAutoNum type="arabicPeriod"/>
            </a:pPr>
            <a:endParaRPr lang="en-GB" sz="1200" dirty="0">
              <a:solidFill>
                <a:schemeClr val="accent6">
                  <a:lumMod val="50000"/>
                </a:schemeClr>
              </a:solidFill>
            </a:endParaRPr>
          </a:p>
        </p:txBody>
      </p:sp>
      <p:cxnSp>
        <p:nvCxnSpPr>
          <p:cNvPr id="6" name="Straight Connector 5">
            <a:extLst>
              <a:ext uri="{FF2B5EF4-FFF2-40B4-BE49-F238E27FC236}">
                <a16:creationId xmlns:a16="http://schemas.microsoft.com/office/drawing/2014/main" id="{92F3AACE-5F28-964B-ADE3-4B0D759EB0B0}"/>
              </a:ext>
            </a:extLst>
          </p:cNvPr>
          <p:cNvCxnSpPr>
            <a:cxnSpLocks/>
          </p:cNvCxnSpPr>
          <p:nvPr/>
        </p:nvCxnSpPr>
        <p:spPr>
          <a:xfrm>
            <a:off x="566900" y="472200"/>
            <a:ext cx="0" cy="149182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91CA6C-2ACC-D34A-A85B-0739510B27F8}"/>
              </a:ext>
            </a:extLst>
          </p:cNvPr>
          <p:cNvSpPr/>
          <p:nvPr/>
        </p:nvSpPr>
        <p:spPr>
          <a:xfrm>
            <a:off x="6096000" y="0"/>
            <a:ext cx="6096000"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E2D3024-FA9B-D545-B613-FC2383D5A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9042" y="428202"/>
            <a:ext cx="981996" cy="603794"/>
          </a:xfrm>
          <a:prstGeom prst="rect">
            <a:avLst/>
          </a:prstGeom>
        </p:spPr>
      </p:pic>
      <p:pic>
        <p:nvPicPr>
          <p:cNvPr id="11" name="Picture 10">
            <a:extLst>
              <a:ext uri="{FF2B5EF4-FFF2-40B4-BE49-F238E27FC236}">
                <a16:creationId xmlns:a16="http://schemas.microsoft.com/office/drawing/2014/main" id="{C7CECE1F-61D3-B245-988A-F20ECB5B2330}"/>
              </a:ext>
            </a:extLst>
          </p:cNvPr>
          <p:cNvPicPr>
            <a:picLocks noChangeAspect="1"/>
          </p:cNvPicPr>
          <p:nvPr/>
        </p:nvPicPr>
        <p:blipFill>
          <a:blip r:embed="rId5"/>
          <a:stretch>
            <a:fillRect/>
          </a:stretch>
        </p:blipFill>
        <p:spPr>
          <a:xfrm>
            <a:off x="4673030" y="4040871"/>
            <a:ext cx="3619084" cy="2052792"/>
          </a:xfrm>
          <a:prstGeom prst="rect">
            <a:avLst/>
          </a:prstGeom>
        </p:spPr>
      </p:pic>
      <p:pic>
        <p:nvPicPr>
          <p:cNvPr id="12" name="Picture 11">
            <a:extLst>
              <a:ext uri="{FF2B5EF4-FFF2-40B4-BE49-F238E27FC236}">
                <a16:creationId xmlns:a16="http://schemas.microsoft.com/office/drawing/2014/main" id="{6B1331CA-0F6C-4B4F-AC7A-B89ACEBBBB74}"/>
              </a:ext>
            </a:extLst>
          </p:cNvPr>
          <p:cNvPicPr>
            <a:picLocks noChangeAspect="1"/>
          </p:cNvPicPr>
          <p:nvPr/>
        </p:nvPicPr>
        <p:blipFill>
          <a:blip r:embed="rId5"/>
          <a:stretch>
            <a:fillRect/>
          </a:stretch>
        </p:blipFill>
        <p:spPr>
          <a:xfrm>
            <a:off x="8312400" y="4013388"/>
            <a:ext cx="3619084" cy="2052792"/>
          </a:xfrm>
          <a:prstGeom prst="rect">
            <a:avLst/>
          </a:prstGeom>
        </p:spPr>
      </p:pic>
      <p:sp>
        <p:nvSpPr>
          <p:cNvPr id="22" name="Google Shape;96;p2">
            <a:extLst>
              <a:ext uri="{FF2B5EF4-FFF2-40B4-BE49-F238E27FC236}">
                <a16:creationId xmlns:a16="http://schemas.microsoft.com/office/drawing/2014/main" id="{1F4210E1-7A40-584F-8609-26C88A8C5D50}"/>
              </a:ext>
            </a:extLst>
          </p:cNvPr>
          <p:cNvSpPr txBox="1">
            <a:spLocks/>
          </p:cNvSpPr>
          <p:nvPr/>
        </p:nvSpPr>
        <p:spPr>
          <a:xfrm>
            <a:off x="4797751" y="6103730"/>
            <a:ext cx="1756835" cy="4387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dirty="0">
                <a:solidFill>
                  <a:schemeClr val="accent2"/>
                </a:solidFill>
                <a:latin typeface="Arial Black" panose="020B0604020202020204" pitchFamily="34" charset="0"/>
                <a:cs typeface="Arial Black" panose="020B0604020202020204" pitchFamily="34" charset="0"/>
              </a:rPr>
              <a:t>3.</a:t>
            </a:r>
          </a:p>
        </p:txBody>
      </p:sp>
      <p:sp>
        <p:nvSpPr>
          <p:cNvPr id="23" name="Google Shape;96;p2">
            <a:extLst>
              <a:ext uri="{FF2B5EF4-FFF2-40B4-BE49-F238E27FC236}">
                <a16:creationId xmlns:a16="http://schemas.microsoft.com/office/drawing/2014/main" id="{8AF7AAA6-C7F1-7840-860D-B63766FCABEF}"/>
              </a:ext>
            </a:extLst>
          </p:cNvPr>
          <p:cNvSpPr txBox="1">
            <a:spLocks/>
          </p:cNvSpPr>
          <p:nvPr/>
        </p:nvSpPr>
        <p:spPr>
          <a:xfrm>
            <a:off x="8494875" y="6093663"/>
            <a:ext cx="1756835" cy="4387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dirty="0">
                <a:solidFill>
                  <a:schemeClr val="bg1"/>
                </a:solidFill>
                <a:latin typeface="Arial Black" panose="020B0604020202020204" pitchFamily="34" charset="0"/>
                <a:cs typeface="Arial Black" panose="020B0604020202020204" pitchFamily="34" charset="0"/>
              </a:rPr>
              <a:t>4.</a:t>
            </a:r>
          </a:p>
        </p:txBody>
      </p:sp>
      <p:pic>
        <p:nvPicPr>
          <p:cNvPr id="19" name="Picture 18">
            <a:extLst>
              <a:ext uri="{FF2B5EF4-FFF2-40B4-BE49-F238E27FC236}">
                <a16:creationId xmlns:a16="http://schemas.microsoft.com/office/drawing/2014/main" id="{91272F03-517F-764B-BEBC-3337A1D20F91}"/>
              </a:ext>
            </a:extLst>
          </p:cNvPr>
          <p:cNvPicPr>
            <a:picLocks noChangeAspect="1"/>
          </p:cNvPicPr>
          <p:nvPr/>
        </p:nvPicPr>
        <p:blipFill>
          <a:blip r:embed="rId5"/>
          <a:stretch>
            <a:fillRect/>
          </a:stretch>
        </p:blipFill>
        <p:spPr>
          <a:xfrm>
            <a:off x="4673030" y="1372344"/>
            <a:ext cx="3619084" cy="2052792"/>
          </a:xfrm>
          <a:prstGeom prst="rect">
            <a:avLst/>
          </a:prstGeom>
        </p:spPr>
      </p:pic>
      <p:pic>
        <p:nvPicPr>
          <p:cNvPr id="24" name="Picture 23" descr="Graphical user interface, application&#10;&#10;Description automatically generated with medium confidence">
            <a:extLst>
              <a:ext uri="{FF2B5EF4-FFF2-40B4-BE49-F238E27FC236}">
                <a16:creationId xmlns:a16="http://schemas.microsoft.com/office/drawing/2014/main" id="{72121275-8C68-8B48-9979-7E48343BBE12}"/>
              </a:ext>
            </a:extLst>
          </p:cNvPr>
          <p:cNvPicPr>
            <a:picLocks noChangeAspect="1"/>
          </p:cNvPicPr>
          <p:nvPr/>
        </p:nvPicPr>
        <p:blipFill rotWithShape="1">
          <a:blip r:embed="rId6"/>
          <a:srcRect r="29964" b="28306"/>
          <a:stretch/>
        </p:blipFill>
        <p:spPr>
          <a:xfrm>
            <a:off x="5201868" y="1511116"/>
            <a:ext cx="2580458" cy="1721983"/>
          </a:xfrm>
          <a:prstGeom prst="rect">
            <a:avLst/>
          </a:prstGeom>
        </p:spPr>
      </p:pic>
      <p:pic>
        <p:nvPicPr>
          <p:cNvPr id="26" name="Picture 25">
            <a:extLst>
              <a:ext uri="{FF2B5EF4-FFF2-40B4-BE49-F238E27FC236}">
                <a16:creationId xmlns:a16="http://schemas.microsoft.com/office/drawing/2014/main" id="{56C67BC6-D9FB-8242-828C-9D1EA6FC106C}"/>
              </a:ext>
            </a:extLst>
          </p:cNvPr>
          <p:cNvPicPr>
            <a:picLocks noChangeAspect="1"/>
          </p:cNvPicPr>
          <p:nvPr/>
        </p:nvPicPr>
        <p:blipFill>
          <a:blip r:embed="rId5"/>
          <a:stretch>
            <a:fillRect/>
          </a:stretch>
        </p:blipFill>
        <p:spPr>
          <a:xfrm>
            <a:off x="8302399" y="1364538"/>
            <a:ext cx="3619084" cy="2052792"/>
          </a:xfrm>
          <a:prstGeom prst="rect">
            <a:avLst/>
          </a:prstGeom>
        </p:spPr>
      </p:pic>
      <p:sp>
        <p:nvSpPr>
          <p:cNvPr id="28" name="Google Shape;96;p2">
            <a:extLst>
              <a:ext uri="{FF2B5EF4-FFF2-40B4-BE49-F238E27FC236}">
                <a16:creationId xmlns:a16="http://schemas.microsoft.com/office/drawing/2014/main" id="{BEB61D7A-91E6-C348-AD95-20510456C202}"/>
              </a:ext>
            </a:extLst>
          </p:cNvPr>
          <p:cNvSpPr txBox="1">
            <a:spLocks/>
          </p:cNvSpPr>
          <p:nvPr/>
        </p:nvSpPr>
        <p:spPr>
          <a:xfrm>
            <a:off x="8428717" y="3425136"/>
            <a:ext cx="1756835" cy="4387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dirty="0">
                <a:solidFill>
                  <a:schemeClr val="bg1"/>
                </a:solidFill>
                <a:latin typeface="Arial Black" panose="020B0604020202020204" pitchFamily="34" charset="0"/>
                <a:cs typeface="Arial Black" panose="020B0604020202020204" pitchFamily="34" charset="0"/>
              </a:rPr>
              <a:t>2.</a:t>
            </a:r>
          </a:p>
        </p:txBody>
      </p:sp>
      <p:sp>
        <p:nvSpPr>
          <p:cNvPr id="29" name="Google Shape;96;p2">
            <a:extLst>
              <a:ext uri="{FF2B5EF4-FFF2-40B4-BE49-F238E27FC236}">
                <a16:creationId xmlns:a16="http://schemas.microsoft.com/office/drawing/2014/main" id="{26107B73-0092-0D4D-910D-E737488BAB75}"/>
              </a:ext>
            </a:extLst>
          </p:cNvPr>
          <p:cNvSpPr txBox="1">
            <a:spLocks/>
          </p:cNvSpPr>
          <p:nvPr/>
        </p:nvSpPr>
        <p:spPr>
          <a:xfrm>
            <a:off x="4797751" y="3425709"/>
            <a:ext cx="1756835" cy="4387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dirty="0">
                <a:solidFill>
                  <a:schemeClr val="accent2"/>
                </a:solidFill>
                <a:latin typeface="Arial Black" panose="020B0604020202020204" pitchFamily="34" charset="0"/>
                <a:cs typeface="Arial Black" panose="020B0604020202020204" pitchFamily="34" charset="0"/>
              </a:rPr>
              <a:t>1.</a:t>
            </a:r>
          </a:p>
        </p:txBody>
      </p:sp>
      <p:pic>
        <p:nvPicPr>
          <p:cNvPr id="31" name="Picture 30" descr="A picture containing calendar&#10;&#10;Description automatically generated">
            <a:extLst>
              <a:ext uri="{FF2B5EF4-FFF2-40B4-BE49-F238E27FC236}">
                <a16:creationId xmlns:a16="http://schemas.microsoft.com/office/drawing/2014/main" id="{0423ADF1-CB56-904E-8C33-F493154D89F0}"/>
              </a:ext>
            </a:extLst>
          </p:cNvPr>
          <p:cNvPicPr>
            <a:picLocks noChangeAspect="1"/>
          </p:cNvPicPr>
          <p:nvPr/>
        </p:nvPicPr>
        <p:blipFill rotWithShape="1">
          <a:blip r:embed="rId7"/>
          <a:srcRect l="1583" b="811"/>
          <a:stretch/>
        </p:blipFill>
        <p:spPr>
          <a:xfrm>
            <a:off x="8834112" y="1507323"/>
            <a:ext cx="2585588" cy="1711210"/>
          </a:xfrm>
          <a:prstGeom prst="rect">
            <a:avLst/>
          </a:prstGeom>
        </p:spPr>
      </p:pic>
      <p:pic>
        <p:nvPicPr>
          <p:cNvPr id="32" name="Picture 31" descr="A picture containing calendar&#10;&#10;Description automatically generated">
            <a:extLst>
              <a:ext uri="{FF2B5EF4-FFF2-40B4-BE49-F238E27FC236}">
                <a16:creationId xmlns:a16="http://schemas.microsoft.com/office/drawing/2014/main" id="{BA8FEBC0-73B3-324A-AD35-F2A0E35E2F82}"/>
              </a:ext>
            </a:extLst>
          </p:cNvPr>
          <p:cNvPicPr>
            <a:picLocks noChangeAspect="1"/>
          </p:cNvPicPr>
          <p:nvPr/>
        </p:nvPicPr>
        <p:blipFill rotWithShape="1">
          <a:blip r:embed="rId7"/>
          <a:srcRect l="57148" t="5204" r="32013" b="78302"/>
          <a:stretch/>
        </p:blipFill>
        <p:spPr>
          <a:xfrm>
            <a:off x="10805560" y="1303089"/>
            <a:ext cx="977192" cy="976436"/>
          </a:xfrm>
          <a:prstGeom prst="ellipse">
            <a:avLst/>
          </a:prstGeom>
          <a:ln>
            <a:solidFill>
              <a:schemeClr val="bg1"/>
            </a:solidFill>
          </a:ln>
        </p:spPr>
      </p:pic>
      <p:pic>
        <p:nvPicPr>
          <p:cNvPr id="33" name="Picture 32" descr="Graphical user interface, application&#10;&#10;Description automatically generated with medium confidence">
            <a:extLst>
              <a:ext uri="{FF2B5EF4-FFF2-40B4-BE49-F238E27FC236}">
                <a16:creationId xmlns:a16="http://schemas.microsoft.com/office/drawing/2014/main" id="{F02B8E2B-95E5-8F43-ABB5-521F8BD3CC50}"/>
              </a:ext>
            </a:extLst>
          </p:cNvPr>
          <p:cNvPicPr>
            <a:picLocks noChangeAspect="1"/>
          </p:cNvPicPr>
          <p:nvPr/>
        </p:nvPicPr>
        <p:blipFill rotWithShape="1">
          <a:blip r:embed="rId6"/>
          <a:srcRect l="12406" t="583" r="72178" b="75840"/>
          <a:stretch/>
        </p:blipFill>
        <p:spPr>
          <a:xfrm>
            <a:off x="5525675" y="1489594"/>
            <a:ext cx="779991" cy="777640"/>
          </a:xfrm>
          <a:prstGeom prst="ellipse">
            <a:avLst/>
          </a:prstGeom>
          <a:ln>
            <a:solidFill>
              <a:schemeClr val="bg1"/>
            </a:solidFill>
          </a:ln>
        </p:spPr>
      </p:pic>
      <p:pic>
        <p:nvPicPr>
          <p:cNvPr id="35" name="Picture 34">
            <a:extLst>
              <a:ext uri="{FF2B5EF4-FFF2-40B4-BE49-F238E27FC236}">
                <a16:creationId xmlns:a16="http://schemas.microsoft.com/office/drawing/2014/main" id="{9EEB4DDA-3086-794A-96BE-203B8BC388F5}"/>
              </a:ext>
            </a:extLst>
          </p:cNvPr>
          <p:cNvPicPr>
            <a:picLocks noChangeAspect="1"/>
          </p:cNvPicPr>
          <p:nvPr/>
        </p:nvPicPr>
        <p:blipFill rotWithShape="1">
          <a:blip r:embed="rId8"/>
          <a:srcRect r="2024" b="21608"/>
          <a:stretch/>
        </p:blipFill>
        <p:spPr>
          <a:xfrm>
            <a:off x="5202567" y="4184102"/>
            <a:ext cx="2579437" cy="1702958"/>
          </a:xfrm>
          <a:prstGeom prst="rect">
            <a:avLst/>
          </a:prstGeom>
        </p:spPr>
      </p:pic>
      <p:pic>
        <p:nvPicPr>
          <p:cNvPr id="37" name="Picture 36" descr="Graphical user interface&#10;&#10;Description automatically generated">
            <a:extLst>
              <a:ext uri="{FF2B5EF4-FFF2-40B4-BE49-F238E27FC236}">
                <a16:creationId xmlns:a16="http://schemas.microsoft.com/office/drawing/2014/main" id="{6DB8962E-5133-FA4D-B074-CC48FE07A9E2}"/>
              </a:ext>
            </a:extLst>
          </p:cNvPr>
          <p:cNvPicPr>
            <a:picLocks noChangeAspect="1"/>
          </p:cNvPicPr>
          <p:nvPr/>
        </p:nvPicPr>
        <p:blipFill rotWithShape="1">
          <a:blip r:embed="rId9"/>
          <a:srcRect l="20293" t="10501" r="573" b="20353"/>
          <a:stretch/>
        </p:blipFill>
        <p:spPr>
          <a:xfrm>
            <a:off x="8839316" y="4156619"/>
            <a:ext cx="2583863" cy="1702958"/>
          </a:xfrm>
          <a:prstGeom prst="rect">
            <a:avLst/>
          </a:prstGeom>
        </p:spPr>
      </p:pic>
    </p:spTree>
    <p:extLst>
      <p:ext uri="{BB962C8B-B14F-4D97-AF65-F5344CB8AC3E}">
        <p14:creationId xmlns:p14="http://schemas.microsoft.com/office/powerpoint/2010/main" val="2773584557"/>
      </p:ext>
    </p:extLst>
  </p:cSld>
  <p:clrMapOvr>
    <a:masterClrMapping/>
  </p:clrMapOvr>
</p:sld>
</file>

<file path=ppt/theme/theme1.xml><?xml version="1.0" encoding="utf-8"?>
<a:theme xmlns:a="http://schemas.openxmlformats.org/drawingml/2006/main" name="16:9 presentation template">
  <a:themeElements>
    <a:clrScheme name="Towns Fund">
      <a:dk1>
        <a:srgbClr val="000000"/>
      </a:dk1>
      <a:lt1>
        <a:srgbClr val="FFFFFF"/>
      </a:lt1>
      <a:dk2>
        <a:srgbClr val="D2D2D2"/>
      </a:dk2>
      <a:lt2>
        <a:srgbClr val="828282"/>
      </a:lt2>
      <a:accent1>
        <a:srgbClr val="E4003A"/>
      </a:accent1>
      <a:accent2>
        <a:srgbClr val="0099CC"/>
      </a:accent2>
      <a:accent3>
        <a:srgbClr val="27A161"/>
      </a:accent3>
      <a:accent4>
        <a:srgbClr val="7F7F7F"/>
      </a:accent4>
      <a:accent5>
        <a:srgbClr val="7F7F7F"/>
      </a:accent5>
      <a:accent6>
        <a:srgbClr val="7F7F7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39DA29619B64408925BFEB1CDCFB52" ma:contentTypeVersion="11" ma:contentTypeDescription="Create a new document." ma:contentTypeScope="" ma:versionID="3763adc4d438713059c02e845a5a8dad">
  <xsd:schema xmlns:xsd="http://www.w3.org/2001/XMLSchema" xmlns:xs="http://www.w3.org/2001/XMLSchema" xmlns:p="http://schemas.microsoft.com/office/2006/metadata/properties" xmlns:ns2="8af95d44-dcc1-466b-be29-cb9205fdc026" xmlns:ns3="1b160343-943f-4be8-aa77-6e563861f626" targetNamespace="http://schemas.microsoft.com/office/2006/metadata/properties" ma:root="true" ma:fieldsID="d7c86da4bf99399b26d8c07d2928bd33" ns2:_="" ns3:_="">
    <xsd:import namespace="8af95d44-dcc1-466b-be29-cb9205fdc026"/>
    <xsd:import namespace="1b160343-943f-4be8-aa77-6e563861f6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5d44-dcc1-466b-be29-cb9205fdc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160343-943f-4be8-aa77-6e563861f6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6E42D7-3635-464C-9FB5-F3FF93170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5d44-dcc1-466b-be29-cb9205fdc026"/>
    <ds:schemaRef ds:uri="1b160343-943f-4be8-aa77-6e563861f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796E69-1827-4926-8494-3A01688AD489}">
  <ds:schemaRefs>
    <ds:schemaRef ds:uri="http://schemas.microsoft.com/sharepoint/v3/contenttype/forms"/>
  </ds:schemaRefs>
</ds:datastoreItem>
</file>

<file path=customXml/itemProps3.xml><?xml version="1.0" encoding="utf-8"?>
<ds:datastoreItem xmlns:ds="http://schemas.openxmlformats.org/officeDocument/2006/customXml" ds:itemID="{656C2FC6-898B-4C75-9E02-D98CCA7A807F}">
  <ds:schemaRefs>
    <ds:schemaRef ds:uri="http://www.w3.org/XML/1998/namespace"/>
    <ds:schemaRef ds:uri="http://purl.org/dc/dcmitype/"/>
    <ds:schemaRef ds:uri="c846fe25-467f-498c-a50b-8dd5886d39de"/>
    <ds:schemaRef ds:uri="d8139cf5-1119-42f6-bc16-7804171fd890"/>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371</TotalTime>
  <Words>1205</Words>
  <Application>Microsoft Macintosh PowerPoint</Application>
  <PresentationFormat>Widescreen</PresentationFormat>
  <Paragraphs>159</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Calibri</vt:lpstr>
      <vt:lpstr>HelveticaNeue LT 55 Roman</vt:lpstr>
      <vt:lpstr>Merriweather Sans</vt:lpstr>
      <vt:lpstr>Noto Sans Symbols</vt:lpstr>
      <vt:lpstr>Times New Roman</vt:lpstr>
      <vt:lpstr>16:9 presentation template</vt:lpstr>
      <vt:lpstr>TOWN DEAL BOARD  PROGRAMME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ENGAGEMENT  AT BUSINESS CASE</dc:title>
  <dc:creator>Katharine horgan</dc:creator>
  <cp:lastModifiedBy>Alexandra Hardwick</cp:lastModifiedBy>
  <cp:revision>38</cp:revision>
  <dcterms:created xsi:type="dcterms:W3CDTF">2012-02-23T16:08:14Z</dcterms:created>
  <dcterms:modified xsi:type="dcterms:W3CDTF">2021-07-01T14:15:46Z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up_Tags">
    <vt:lpwstr/>
  </property>
  <property fmtid="{D5CDD505-2E9C-101B-9397-08002B2CF9AE}" pid="3" name="Arup_Region">
    <vt:lpwstr/>
  </property>
  <property fmtid="{D5CDD505-2E9C-101B-9397-08002B2CF9AE}" pid="4" name="CO_Topics">
    <vt:lpwstr/>
  </property>
  <property fmtid="{D5CDD505-2E9C-101B-9397-08002B2CF9AE}" pid="5" name="Arup_Country">
    <vt:lpwstr/>
  </property>
  <property fmtid="{D5CDD505-2E9C-101B-9397-08002B2CF9AE}" pid="6" name="Arup_NewsOfficeLocation">
    <vt:lpwstr/>
  </property>
  <property fmtid="{D5CDD505-2E9C-101B-9397-08002B2CF9AE}" pid="7" name="Arup_TypeOfContent">
    <vt:lpwstr/>
  </property>
  <property fmtid="{D5CDD505-2E9C-101B-9397-08002B2CF9AE}" pid="8" name="CO_Communities">
    <vt:lpwstr/>
  </property>
  <property fmtid="{D5CDD505-2E9C-101B-9397-08002B2CF9AE}" pid="9" name="MSIP_Label_82fa3fd3-029b-403d-91b4-1dc930cb0e60_Enabled">
    <vt:lpwstr>true</vt:lpwstr>
  </property>
  <property fmtid="{D5CDD505-2E9C-101B-9397-08002B2CF9AE}" pid="10" name="MSIP_Label_82fa3fd3-029b-403d-91b4-1dc930cb0e60_SetDate">
    <vt:lpwstr>2020-06-18T13:40:58Z</vt:lpwstr>
  </property>
  <property fmtid="{D5CDD505-2E9C-101B-9397-08002B2CF9AE}" pid="11" name="MSIP_Label_82fa3fd3-029b-403d-91b4-1dc930cb0e60_Method">
    <vt:lpwstr>Standard</vt:lpwstr>
  </property>
  <property fmtid="{D5CDD505-2E9C-101B-9397-08002B2CF9AE}" pid="12" name="MSIP_Label_82fa3fd3-029b-403d-91b4-1dc930cb0e60_Name">
    <vt:lpwstr>82fa3fd3-029b-403d-91b4-1dc930cb0e60</vt:lpwstr>
  </property>
  <property fmtid="{D5CDD505-2E9C-101B-9397-08002B2CF9AE}" pid="13" name="MSIP_Label_82fa3fd3-029b-403d-91b4-1dc930cb0e60_SiteId">
    <vt:lpwstr>4ae48b41-0137-4599-8661-fc641fe77bea</vt:lpwstr>
  </property>
  <property fmtid="{D5CDD505-2E9C-101B-9397-08002B2CF9AE}" pid="14" name="MSIP_Label_82fa3fd3-029b-403d-91b4-1dc930cb0e60_ActionId">
    <vt:lpwstr>4e0f96b1-3423-40d6-b160-4715b202a892</vt:lpwstr>
  </property>
  <property fmtid="{D5CDD505-2E9C-101B-9397-08002B2CF9AE}" pid="15" name="MSIP_Label_82fa3fd3-029b-403d-91b4-1dc930cb0e60_ContentBits">
    <vt:lpwstr>0</vt:lpwstr>
  </property>
  <property fmtid="{D5CDD505-2E9C-101B-9397-08002B2CF9AE}" pid="16" name="ContentTypeId">
    <vt:lpwstr>0x0101002939DA29619B64408925BFEB1CDCFB52</vt:lpwstr>
  </property>
</Properties>
</file>